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0"/>
  </p:notesMasterIdLst>
  <p:sldIdLst>
    <p:sldId id="309" r:id="rId2"/>
    <p:sldId id="292" r:id="rId3"/>
    <p:sldId id="310" r:id="rId4"/>
    <p:sldId id="311" r:id="rId5"/>
    <p:sldId id="312" r:id="rId6"/>
    <p:sldId id="350" r:id="rId7"/>
    <p:sldId id="349" r:id="rId8"/>
    <p:sldId id="348" r:id="rId9"/>
    <p:sldId id="313" r:id="rId10"/>
    <p:sldId id="347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5" r:id="rId72"/>
    <p:sldId id="416" r:id="rId73"/>
    <p:sldId id="417" r:id="rId74"/>
    <p:sldId id="418" r:id="rId75"/>
    <p:sldId id="419" r:id="rId76"/>
    <p:sldId id="424" r:id="rId77"/>
    <p:sldId id="425" r:id="rId78"/>
    <p:sldId id="426" r:id="rId79"/>
    <p:sldId id="442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20" r:id="rId89"/>
    <p:sldId id="437" r:id="rId90"/>
    <p:sldId id="438" r:id="rId91"/>
    <p:sldId id="421" r:id="rId92"/>
    <p:sldId id="439" r:id="rId93"/>
    <p:sldId id="422" r:id="rId94"/>
    <p:sldId id="440" r:id="rId95"/>
    <p:sldId id="423" r:id="rId96"/>
    <p:sldId id="441" r:id="rId97"/>
    <p:sldId id="346" r:id="rId98"/>
    <p:sldId id="345" r:id="rId99"/>
  </p:sldIdLst>
  <p:sldSz cx="12192000" cy="6858000"/>
  <p:notesSz cx="6954838" cy="9309100"/>
  <p:embeddedFontLst>
    <p:embeddedFont>
      <p:font typeface="Roboto Condensed Light" panose="02000000000000000000" pitchFamily="2" charset="0"/>
      <p:regular r:id="rId101"/>
      <p:italic r:id="rId102"/>
    </p:embeddedFont>
    <p:embeddedFont>
      <p:font typeface="Segoe UI Black" panose="020B0A02040204020203" pitchFamily="34" charset="0"/>
      <p:bold r:id="rId103"/>
      <p:boldItalic r:id="rId104"/>
    </p:embeddedFont>
    <p:embeddedFont>
      <p:font typeface="Roboto Condensed" panose="02000000000000000000" pitchFamily="2" charset="0"/>
      <p:regular r:id="rId105"/>
      <p:bold r:id="rId106"/>
      <p:italic r:id="rId107"/>
      <p:boldItalic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Wingdings 2" panose="05020102010507070707" pitchFamily="18" charset="2"/>
      <p:regular r:id="rId113"/>
    </p:embeddedFont>
    <p:embeddedFont>
      <p:font typeface="Wingdings 3" panose="05040102010807070707" pitchFamily="18" charset="2"/>
      <p:regular r:id="rId1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3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4D1A2-E6BA-496B-9C17-001A2D555DC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BBD0-6A5E-4C21-ACD7-D8B766CAAFD8}">
      <dgm:prSet phldrT="[Text]" custT="1"/>
      <dgm:spPr/>
      <dgm:t>
        <a:bodyPr/>
        <a:lstStyle/>
        <a:p>
          <a:r>
            <a:rPr lang="en-US" sz="4400" dirty="0" smtClean="0"/>
            <a:t>Examples </a:t>
          </a:r>
        </a:p>
        <a:p>
          <a:r>
            <a:rPr lang="en-US" sz="4400" dirty="0" smtClean="0"/>
            <a:t>of </a:t>
          </a:r>
          <a:r>
            <a:rPr lang="en-US" sz="4900" dirty="0" smtClean="0">
              <a:solidFill>
                <a:srgbClr val="C00000"/>
              </a:solidFill>
            </a:rPr>
            <a:t>Operating System</a:t>
          </a:r>
          <a:endParaRPr lang="en-US" sz="4900" dirty="0">
            <a:solidFill>
              <a:srgbClr val="C00000"/>
            </a:solidFill>
          </a:endParaRPr>
        </a:p>
      </dgm:t>
    </dgm:pt>
    <dgm:pt modelId="{9F308070-1D7B-437D-892F-917093B96329}" type="parTrans" cxnId="{E289D66C-4B7C-4207-ADB5-2F66DDBC610F}">
      <dgm:prSet/>
      <dgm:spPr/>
      <dgm:t>
        <a:bodyPr/>
        <a:lstStyle/>
        <a:p>
          <a:endParaRPr lang="en-US"/>
        </a:p>
      </dgm:t>
    </dgm:pt>
    <dgm:pt modelId="{C6AC10AD-CD66-461D-95C5-1EF4774F16C1}" type="sibTrans" cxnId="{E289D66C-4B7C-4207-ADB5-2F66DDBC610F}">
      <dgm:prSet/>
      <dgm:spPr/>
      <dgm:t>
        <a:bodyPr/>
        <a:lstStyle/>
        <a:p>
          <a:endParaRPr lang="en-US"/>
        </a:p>
      </dgm:t>
    </dgm:pt>
    <dgm:pt modelId="{CF29C98E-2E5A-4C4B-9F0F-0CECAAEE39B0}" type="pres">
      <dgm:prSet presAssocID="{C674D1A2-E6BA-496B-9C17-001A2D555DC1}" presName="composite" presStyleCnt="0">
        <dgm:presLayoutVars>
          <dgm:chMax val="1"/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22FAB2-702B-4C69-84A6-817C9406C316}" type="pres">
      <dgm:prSet presAssocID="{C674D1A2-E6BA-496B-9C17-001A2D555DC1}" presName="radial" presStyleCnt="0">
        <dgm:presLayoutVars>
          <dgm:animLvl val="ctr"/>
        </dgm:presLayoutVars>
      </dgm:prSet>
      <dgm:spPr/>
    </dgm:pt>
    <dgm:pt modelId="{A90D9F14-0AE6-4FBB-89D0-B50F4418BF4C}" type="pres">
      <dgm:prSet presAssocID="{BAFEBBD0-6A5E-4C21-ACD7-D8B766CAAFD8}" presName="centerShape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E289D66C-4B7C-4207-ADB5-2F66DDBC610F}" srcId="{C674D1A2-E6BA-496B-9C17-001A2D555DC1}" destId="{BAFEBBD0-6A5E-4C21-ACD7-D8B766CAAFD8}" srcOrd="0" destOrd="0" parTransId="{9F308070-1D7B-437D-892F-917093B96329}" sibTransId="{C6AC10AD-CD66-461D-95C5-1EF4774F16C1}"/>
    <dgm:cxn modelId="{69EC1CD9-EB5E-4221-8E33-9120A4FDC416}" type="presOf" srcId="{C674D1A2-E6BA-496B-9C17-001A2D555DC1}" destId="{CF29C98E-2E5A-4C4B-9F0F-0CECAAEE39B0}" srcOrd="0" destOrd="0" presId="urn:microsoft.com/office/officeart/2005/8/layout/radial3"/>
    <dgm:cxn modelId="{968200E7-FFB7-4F90-BD43-19EFC9ED078E}" type="presOf" srcId="{BAFEBBD0-6A5E-4C21-ACD7-D8B766CAAFD8}" destId="{A90D9F14-0AE6-4FBB-89D0-B50F4418BF4C}" srcOrd="0" destOrd="0" presId="urn:microsoft.com/office/officeart/2005/8/layout/radial3"/>
    <dgm:cxn modelId="{1546EFB3-9426-4B5C-A85B-FDE8652CD5E4}" type="presParOf" srcId="{CF29C98E-2E5A-4C4B-9F0F-0CECAAEE39B0}" destId="{8A22FAB2-702B-4C69-84A6-817C9406C316}" srcOrd="0" destOrd="0" presId="urn:microsoft.com/office/officeart/2005/8/layout/radial3"/>
    <dgm:cxn modelId="{1045F18E-BB5F-4EEE-B73B-4E87D514A7DD}" type="presParOf" srcId="{8A22FAB2-702B-4C69-84A6-817C9406C316}" destId="{A90D9F14-0AE6-4FBB-89D0-B50F4418BF4C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D9F14-0AE6-4FBB-89D0-B50F4418BF4C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Examples 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of </a:t>
          </a:r>
          <a:r>
            <a:rPr lang="en-US" sz="4900" kern="1200" dirty="0" smtClean="0">
              <a:solidFill>
                <a:srgbClr val="C00000"/>
              </a:solidFill>
            </a:rPr>
            <a:t>Operating System</a:t>
          </a:r>
          <a:endParaRPr lang="en-US" sz="4900" kern="1200" dirty="0">
            <a:solidFill>
              <a:srgbClr val="C00000"/>
            </a:solidFill>
          </a:endParaRPr>
        </a:p>
      </dsp:txBody>
      <dsp:txXfrm>
        <a:off x="1611159" y="595159"/>
        <a:ext cx="2873682" cy="287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22-Mar-21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5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Introduction to Operating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Operating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System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22-Mar-21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Introduction to Operating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/>
              <a:t>GTU # </a:t>
            </a:r>
            <a:r>
              <a:rPr lang="en-US" dirty="0" smtClean="0"/>
              <a:t>3140702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 architecture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2922494" y="1216958"/>
            <a:ext cx="6347013" cy="44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to the computer system. </a:t>
            </a:r>
          </a:p>
          <a:p>
            <a:r>
              <a:rPr lang="en-US" dirty="0"/>
              <a:t>Commonly used input devices are keyboard, mouse, magnetic tape etc.</a:t>
            </a:r>
          </a:p>
          <a:p>
            <a:r>
              <a:rPr lang="en-US" dirty="0"/>
              <a:t>Input unit performs following tasks: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Accept the data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from the outside environment.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Convert</a:t>
            </a:r>
            <a:r>
              <a:rPr lang="en-US" dirty="0"/>
              <a:t> it into </a:t>
            </a:r>
            <a:r>
              <a:rPr lang="en-US" dirty="0">
                <a:solidFill>
                  <a:schemeClr val="accent6"/>
                </a:solidFill>
              </a:rPr>
              <a:t>machine language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Supply the converted data </a:t>
            </a:r>
            <a:r>
              <a:rPr lang="en-US" dirty="0"/>
              <a:t>to computer system.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80705" y="2382510"/>
            <a:ext cx="970151" cy="8740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connects the internal system </a:t>
            </a:r>
            <a:r>
              <a:rPr lang="en-US" dirty="0"/>
              <a:t>of a computer </a:t>
            </a:r>
            <a:r>
              <a:rPr lang="en-US" b="1" dirty="0">
                <a:solidFill>
                  <a:schemeClr val="accent6"/>
                </a:solidFill>
              </a:rPr>
              <a:t>to the external environment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the results </a:t>
            </a:r>
            <a:r>
              <a:rPr lang="en-US" dirty="0"/>
              <a:t>of any computation, or instructions to the outside world. </a:t>
            </a:r>
          </a:p>
          <a:p>
            <a:r>
              <a:rPr lang="en-US" dirty="0"/>
              <a:t>Some output devices are printers, monitor etc.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769831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93549" y="2380129"/>
            <a:ext cx="970151" cy="8740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This unit </a:t>
            </a:r>
            <a:r>
              <a:rPr lang="en-US" b="1" dirty="0">
                <a:solidFill>
                  <a:schemeClr val="accent6"/>
                </a:solidFill>
              </a:rPr>
              <a:t>holds the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. </a:t>
            </a:r>
          </a:p>
          <a:p>
            <a:r>
              <a:rPr lang="en-US" dirty="0"/>
              <a:t>It also </a:t>
            </a:r>
            <a:r>
              <a:rPr lang="en-US" b="1" dirty="0">
                <a:solidFill>
                  <a:schemeClr val="accent6"/>
                </a:solidFill>
              </a:rPr>
              <a:t>stores the intermediate results </a:t>
            </a:r>
            <a:r>
              <a:rPr lang="en-US" dirty="0"/>
              <a:t>before these are sent to the output devices. </a:t>
            </a:r>
          </a:p>
          <a:p>
            <a:r>
              <a:rPr lang="en-US" dirty="0"/>
              <a:t>It also </a:t>
            </a:r>
            <a:r>
              <a:rPr lang="en-US" b="1" dirty="0">
                <a:solidFill>
                  <a:schemeClr val="accent6"/>
                </a:solidFill>
              </a:rPr>
              <a:t>stores the data for later use</a:t>
            </a:r>
            <a:r>
              <a:rPr lang="en-US" dirty="0"/>
              <a:t>.</a:t>
            </a:r>
          </a:p>
          <a:p>
            <a:r>
              <a:rPr lang="en-US" dirty="0"/>
              <a:t>The storage unit of a computer system can be divided into two categories:</a:t>
            </a:r>
          </a:p>
          <a:p>
            <a:pPr lvl="1"/>
            <a:r>
              <a:rPr lang="en-US" dirty="0"/>
              <a:t>Primary Storage</a:t>
            </a:r>
          </a:p>
          <a:p>
            <a:pPr lvl="1"/>
            <a:r>
              <a:rPr lang="en-US" dirty="0"/>
              <a:t>Secondary Storage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84996" y="4485030"/>
            <a:ext cx="2642345" cy="53072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storage (memory) vs </a:t>
            </a:r>
            <a:r>
              <a:rPr lang="en-US" dirty="0"/>
              <a:t>Secondary storage (memory)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843512"/>
              </p:ext>
            </p:extLst>
          </p:nvPr>
        </p:nvGraphicFramePr>
        <p:xfrm>
          <a:off x="231761" y="900138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Primary storage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Secondary storage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587675"/>
              </p:ext>
            </p:extLst>
          </p:nvPr>
        </p:nvGraphicFramePr>
        <p:xfrm>
          <a:off x="231761" y="1535135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RAM, ROM, Cache memory, PROM, EPROM, Registers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etc.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Hard Disk, Floppy Disk, Magnetic Tapes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etc.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495927"/>
              </p:ext>
            </p:extLst>
          </p:nvPr>
        </p:nvGraphicFramePr>
        <p:xfrm>
          <a:off x="231761" y="2363092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temporary</a:t>
                      </a:r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volatile</a:t>
                      </a:r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permanent</a:t>
                      </a:r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Non-volatile</a:t>
                      </a:r>
                      <a:r>
                        <a:rPr lang="en-GB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917999"/>
              </p:ext>
            </p:extLst>
          </p:nvPr>
        </p:nvGraphicFramePr>
        <p:xfrm>
          <a:off x="231761" y="2908089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is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directly accessible by Processor/CPU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is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not directly accessible by the CPU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032883"/>
              </p:ext>
            </p:extLst>
          </p:nvPr>
        </p:nvGraphicFramePr>
        <p:xfrm>
          <a:off x="231761" y="3736046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devices are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expensive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devices are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cheaper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156543"/>
              </p:ext>
            </p:extLst>
          </p:nvPr>
        </p:nvGraphicFramePr>
        <p:xfrm>
          <a:off x="231761" y="4281043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memory devices used for primary memory are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semiconductor memories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secondary memory devices are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magnetic and optical memories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741579"/>
              </p:ext>
            </p:extLst>
          </p:nvPr>
        </p:nvGraphicFramePr>
        <p:xfrm>
          <a:off x="231761" y="5108998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is also known as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Main memory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Internal memory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is also known as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External memory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Auxiliary memory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7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(Central Processing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Arithmetic Logical Unit and Control Unit are together known as CPU</a:t>
            </a:r>
            <a:r>
              <a:rPr lang="en-US" dirty="0"/>
              <a:t>. </a:t>
            </a:r>
          </a:p>
          <a:p>
            <a:r>
              <a:rPr lang="en-US" dirty="0"/>
              <a:t>CPU is the </a:t>
            </a:r>
            <a:r>
              <a:rPr lang="en-US" b="1" dirty="0">
                <a:solidFill>
                  <a:schemeClr val="accent6"/>
                </a:solidFill>
              </a:rPr>
              <a:t>brain</a:t>
            </a:r>
            <a:r>
              <a:rPr lang="en-US" dirty="0"/>
              <a:t> of computer system.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performs following tasks:</a:t>
            </a:r>
          </a:p>
          <a:p>
            <a:pPr lvl="1"/>
            <a:r>
              <a:rPr lang="en-US" dirty="0"/>
              <a:t>performs all operations.</a:t>
            </a:r>
          </a:p>
          <a:p>
            <a:pPr lvl="1"/>
            <a:r>
              <a:rPr lang="en-US" dirty="0"/>
              <a:t>takes all decisions.</a:t>
            </a:r>
          </a:p>
          <a:p>
            <a:pPr lvl="1"/>
            <a:r>
              <a:rPr lang="en-US" dirty="0"/>
              <a:t>controls all the units of computer.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84996" y="1119530"/>
            <a:ext cx="2640103" cy="295717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(Arithmetic Logical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calculations</a:t>
            </a:r>
            <a:r>
              <a:rPr lang="en-US" dirty="0"/>
              <a:t> are performed in ALU of the computer system. </a:t>
            </a:r>
          </a:p>
          <a:p>
            <a:r>
              <a:rPr lang="en-US" dirty="0"/>
              <a:t>The ALU can </a:t>
            </a:r>
            <a:r>
              <a:rPr lang="en-US" b="1" dirty="0">
                <a:solidFill>
                  <a:schemeClr val="accent6"/>
                </a:solidFill>
              </a:rPr>
              <a:t>perform basic operations </a:t>
            </a:r>
            <a:r>
              <a:rPr lang="en-US" dirty="0"/>
              <a:t>such as addition, subtraction, division, multiplication etc. </a:t>
            </a:r>
          </a:p>
          <a:p>
            <a:r>
              <a:rPr lang="en-US" dirty="0"/>
              <a:t>Whenever calculations are required, the </a:t>
            </a:r>
            <a:r>
              <a:rPr lang="en-US" b="1" dirty="0">
                <a:solidFill>
                  <a:schemeClr val="accent6"/>
                </a:solidFill>
              </a:rPr>
              <a:t>control unit transfers the data from storage unit to ALU</a:t>
            </a:r>
            <a:r>
              <a:rPr lang="en-US" dirty="0"/>
              <a:t>. </a:t>
            </a:r>
          </a:p>
          <a:p>
            <a:r>
              <a:rPr lang="en-US" dirty="0"/>
              <a:t>When the operations are done, the result is transferred back to the storage unit.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79977" y="2286000"/>
            <a:ext cx="2299448" cy="61856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 (Control </a:t>
            </a:r>
            <a:r>
              <a:rPr lang="en-US" dirty="0"/>
              <a:t>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controls all other units</a:t>
            </a:r>
            <a:r>
              <a:rPr lang="en-US" dirty="0"/>
              <a:t> of the computer.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controls the flow of data and instructions</a:t>
            </a:r>
            <a:r>
              <a:rPr lang="en-US" dirty="0"/>
              <a:t> to and from the storage unit to ALU. </a:t>
            </a:r>
          </a:p>
          <a:p>
            <a:r>
              <a:rPr lang="en-US" dirty="0"/>
              <a:t>Thus it is also known as central nervous system of the computer.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79977" y="1559862"/>
            <a:ext cx="2299448" cy="61856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What is Operating System (OS)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Operating System (OS)?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System consists of various </a:t>
            </a:r>
            <a:r>
              <a:rPr lang="en-US" dirty="0" smtClean="0"/>
              <a:t>hardware's </a:t>
            </a:r>
            <a:r>
              <a:rPr lang="en-US" dirty="0"/>
              <a:t>such as</a:t>
            </a:r>
            <a:endParaRPr lang="en-US" dirty="0" smtClean="0"/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760613" y="170800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96" y="3972440"/>
            <a:ext cx="18262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1711" y="3341512"/>
            <a:ext cx="124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Processor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57119" y="3341512"/>
            <a:ext cx="8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759727" y="3341512"/>
            <a:ext cx="19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Keyboard &amp; Mouse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10757" y="5412537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Hard Disk	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080496" y="5412537"/>
            <a:ext cx="9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Monitor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4533" y="5412537"/>
            <a:ext cx="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Printer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92" y="2132537"/>
            <a:ext cx="3272552" cy="775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859" y="1977229"/>
            <a:ext cx="2587707" cy="1085850"/>
          </a:xfrm>
          <a:prstGeom prst="rect">
            <a:avLst/>
          </a:prstGeom>
        </p:spPr>
      </p:pic>
      <p:pic>
        <p:nvPicPr>
          <p:cNvPr id="19" name="Picture 12" descr="Image result for hard disk dr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" y="3972440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Image result for displ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/>
          <a:stretch/>
        </p:blipFill>
        <p:spPr bwMode="auto">
          <a:xfrm>
            <a:off x="4770457" y="3972440"/>
            <a:ext cx="16112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2205" y="5890012"/>
            <a:ext cx="56692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Who manages (controls) these hardwares??? 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4514" y="5797679"/>
            <a:ext cx="2468880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Operating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System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Computer system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Computer 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What is Operating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System (OS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Roles of Operating System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(OS)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 / Goals of Operating System (OS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Generations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System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Multiprogramming v/s Multiprocessing v/s Multitasking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Time Sharing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Parallel Processing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Distributed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Operating </a:t>
            </a:r>
            <a:r>
              <a:rPr lang="en-US" dirty="0" smtClean="0"/>
              <a:t>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(OS) is a </a:t>
            </a:r>
            <a:r>
              <a:rPr lang="en-US" b="1" dirty="0">
                <a:solidFill>
                  <a:schemeClr val="accent6"/>
                </a:solidFill>
              </a:rPr>
              <a:t>collection of software </a:t>
            </a:r>
            <a:r>
              <a:rPr lang="en-US" dirty="0"/>
              <a:t>that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manages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hardware resources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provides various service </a:t>
            </a:r>
            <a:r>
              <a:rPr lang="en-US" dirty="0"/>
              <a:t>to the users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Operating </a:t>
            </a:r>
            <a:r>
              <a:rPr lang="en-US" dirty="0" smtClean="0"/>
              <a:t>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2918502"/>
              </p:ext>
            </p:extLst>
          </p:nvPr>
        </p:nvGraphicFramePr>
        <p:xfrm>
          <a:off x="2653548" y="15180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32" y="1111623"/>
            <a:ext cx="122026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48" y="3825863"/>
            <a:ext cx="1080000" cy="129393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8" descr="C:\Users\GNWEBSOFT\Desktop\ubuntu_logo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32" y="4997823"/>
            <a:ext cx="1078652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5993" r="26975" b="13452"/>
          <a:stretch/>
        </p:blipFill>
        <p:spPr bwMode="auto">
          <a:xfrm>
            <a:off x="3303976" y="3825863"/>
            <a:ext cx="12096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48" y="2076823"/>
            <a:ext cx="12000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4" descr="C:\Users\GNWEBSOFT\Desktop\585px-MacOS-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2825" b="29915"/>
          <a:stretch/>
        </p:blipFill>
        <p:spPr bwMode="auto">
          <a:xfrm>
            <a:off x="3339348" y="2071743"/>
            <a:ext cx="1174228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OS lies? (Interaction of OS &amp; Hardware)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158309" cy="5590565"/>
          </a:xfrm>
        </p:spPr>
        <p:txBody>
          <a:bodyPr/>
          <a:lstStyle/>
          <a:p>
            <a:r>
              <a:rPr lang="en-US" dirty="0"/>
              <a:t>OS </a:t>
            </a:r>
            <a:r>
              <a:rPr lang="en-US" b="1" dirty="0">
                <a:solidFill>
                  <a:schemeClr val="accent6"/>
                </a:solidFill>
              </a:rPr>
              <a:t>lies between hardware and user program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acts as an intermediary </a:t>
            </a:r>
            <a:r>
              <a:rPr lang="en-US" dirty="0"/>
              <a:t>between the user and the hardware</a:t>
            </a:r>
            <a:r>
              <a:rPr lang="en-US" dirty="0" smtClean="0"/>
              <a:t>.</a:t>
            </a:r>
          </a:p>
          <a:p>
            <a:r>
              <a:rPr lang="en-US" dirty="0"/>
              <a:t>Modes of operation of </a:t>
            </a:r>
            <a:r>
              <a:rPr lang="en-US" dirty="0" smtClean="0"/>
              <a:t>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Kernel </a:t>
            </a:r>
            <a:r>
              <a:rPr lang="en-US" dirty="0"/>
              <a:t>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complete access </a:t>
            </a:r>
            <a:r>
              <a:rPr lang="en-US" dirty="0"/>
              <a:t>to all the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any instruction </a:t>
            </a:r>
            <a:r>
              <a:rPr lang="en-US" dirty="0"/>
              <a:t>that a machine is capable of executing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high privileged </a:t>
            </a:r>
            <a:r>
              <a:rPr lang="en-US" dirty="0"/>
              <a:t>(rights)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dirty="0" smtClean="0"/>
              <a:t>Mode</a:t>
            </a:r>
            <a:endParaRPr lang="en-US" dirty="0"/>
          </a:p>
          <a:p>
            <a:pPr lvl="1"/>
            <a:r>
              <a:rPr lang="en-US" dirty="0"/>
              <a:t>has </a:t>
            </a:r>
            <a:r>
              <a:rPr lang="en-US" b="1" dirty="0" smtClean="0">
                <a:solidFill>
                  <a:schemeClr val="accent6"/>
                </a:solidFill>
              </a:rPr>
              <a:t>limited access </a:t>
            </a:r>
            <a:r>
              <a:rPr lang="en-US" dirty="0"/>
              <a:t>to </a:t>
            </a:r>
            <a:r>
              <a:rPr lang="en-US" dirty="0" smtClean="0"/>
              <a:t>limited hardware</a:t>
            </a:r>
          </a:p>
          <a:p>
            <a:pPr lvl="1"/>
            <a:r>
              <a:rPr lang="en-US" dirty="0" smtClean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only subset (few) </a:t>
            </a:r>
            <a:r>
              <a:rPr lang="en-US" dirty="0"/>
              <a:t>of the machine </a:t>
            </a:r>
            <a:r>
              <a:rPr lang="en-US" dirty="0" smtClean="0"/>
              <a:t>instructions</a:t>
            </a:r>
          </a:p>
          <a:p>
            <a:pPr lvl="1"/>
            <a:r>
              <a:rPr lang="en-US" dirty="0" smtClean="0"/>
              <a:t>has </a:t>
            </a:r>
            <a:r>
              <a:rPr lang="en-US" b="1" dirty="0">
                <a:solidFill>
                  <a:schemeClr val="accent6"/>
                </a:solidFill>
              </a:rPr>
              <a:t>less privileged</a:t>
            </a:r>
            <a:r>
              <a:rPr lang="en-US" dirty="0"/>
              <a:t> (rights)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88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7721852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76238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41999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500650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94854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browser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8170977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9047994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9436738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10236095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0719705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7721852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21852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21852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7492665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7492665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14093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96075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21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05759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65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965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11253302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11253302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431608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Mode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1399547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Mode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40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7" grpId="0" animBg="1"/>
      <p:bldP spid="58" grpId="0" animBg="1"/>
      <p:bldP spid="59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How switch occur?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20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616884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71270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37031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95682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89886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browser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2066009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2943026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3331770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131127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614737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1616884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16884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6884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1387697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1387697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9125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1107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53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4100791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97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97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5148334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5148334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26640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Mode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294579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Mode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7" name="Rounded Rectangular Callout 66"/>
          <p:cNvSpPr/>
          <p:nvPr/>
        </p:nvSpPr>
        <p:spPr>
          <a:xfrm>
            <a:off x="6651812" y="1841004"/>
            <a:ext cx="4023360" cy="914400"/>
          </a:xfrm>
          <a:prstGeom prst="wedgeRoundRectCallout">
            <a:avLst>
              <a:gd name="adj1" fmla="val -69847"/>
              <a:gd name="adj2" fmla="val 978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User is writing program in C.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Once finish writing will execute it.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6651812" y="3779473"/>
            <a:ext cx="4023360" cy="914400"/>
          </a:xfrm>
          <a:prstGeom prst="wedgeRoundRectCallout">
            <a:avLst>
              <a:gd name="adj1" fmla="val -69498"/>
              <a:gd name="adj2" fmla="val -1331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To execute this program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Load program into 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Program is executed by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processor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9" name="Flowchart: Process 68"/>
          <p:cNvSpPr/>
          <p:nvPr/>
        </p:nvSpPr>
        <p:spPr>
          <a:xfrm>
            <a:off x="7794812" y="2978246"/>
            <a:ext cx="2576139" cy="576280"/>
          </a:xfrm>
          <a:prstGeom prst="flowChartProcess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user-mode program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performs trap instruction</a:t>
            </a:r>
          </a:p>
        </p:txBody>
      </p:sp>
      <p:sp>
        <p:nvSpPr>
          <p:cNvPr id="70" name="Down Arrow 69"/>
          <p:cNvSpPr/>
          <p:nvPr/>
        </p:nvSpPr>
        <p:spPr>
          <a:xfrm>
            <a:off x="7490012" y="2936689"/>
            <a:ext cx="304800" cy="8229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Roles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896713" cy="5590565"/>
          </a:xfrm>
        </p:spPr>
        <p:txBody>
          <a:bodyPr/>
          <a:lstStyle/>
          <a:p>
            <a:r>
              <a:rPr lang="en-US" dirty="0"/>
              <a:t>The architecture of a computer is difficult to program</a:t>
            </a:r>
          </a:p>
          <a:p>
            <a:pPr lvl="1"/>
            <a:r>
              <a:rPr lang="en-US" dirty="0"/>
              <a:t>Architecture (instruction set, memory organization, I/O, bus structure) of most of computer at the machine level language is primitive and awkward to program.</a:t>
            </a:r>
          </a:p>
          <a:p>
            <a:pPr lvl="1"/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55" name="Picture 14" descr="Image result for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63" y="8634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0" y="1218408"/>
            <a:ext cx="802105" cy="10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44278" cy="5590565"/>
          </a:xfrm>
        </p:spPr>
        <p:txBody>
          <a:bodyPr/>
          <a:lstStyle/>
          <a:p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erson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10" y="3151094"/>
            <a:ext cx="958243" cy="22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Right Arrow 8"/>
          <p:cNvSpPr/>
          <p:nvPr/>
        </p:nvSpPr>
        <p:spPr>
          <a:xfrm rot="5400000">
            <a:off x="6689381" y="1931927"/>
            <a:ext cx="506506" cy="294484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029199" y="1703294"/>
            <a:ext cx="4038600" cy="1188720"/>
          </a:xfrm>
          <a:prstGeom prst="wedgeRoundRectCallout">
            <a:avLst>
              <a:gd name="adj1" fmla="val 4391"/>
              <a:gd name="adj2" fmla="val 72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write command and address to the disk controller and then initiate the I/O.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4726635" y="5402204"/>
            <a:ext cx="945592" cy="8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2256858" y="2525452"/>
            <a:ext cx="2438400" cy="968542"/>
          </a:xfrm>
          <a:prstGeom prst="wedgeEllipseCallout">
            <a:avLst>
              <a:gd name="adj1" fmla="val 47456"/>
              <a:gd name="adj2" fmla="val 73114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Disk Controller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78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97" r="3374" b="18881"/>
          <a:stretch/>
        </p:blipFill>
        <p:spPr bwMode="auto">
          <a:xfrm>
            <a:off x="3349711" y="3151094"/>
            <a:ext cx="34589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5400000">
            <a:off x="3019554" y="1865219"/>
            <a:ext cx="609600" cy="272415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148174" y="1423894"/>
            <a:ext cx="4724400" cy="1188720"/>
          </a:xfrm>
          <a:prstGeom prst="wedgeRoundRectCallout">
            <a:avLst>
              <a:gd name="adj1" fmla="val 1566"/>
              <a:gd name="adj2" fmla="val 7687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The disk controller will find the requested data in the disk and fetch it from disk to disk controller buffer.</a:t>
            </a:r>
          </a:p>
        </p:txBody>
      </p:sp>
      <p:sp>
        <p:nvSpPr>
          <p:cNvPr id="10" name="Curved Right Arrow 9"/>
          <p:cNvSpPr/>
          <p:nvPr/>
        </p:nvSpPr>
        <p:spPr>
          <a:xfrm rot="5400000">
            <a:off x="6381556" y="1975361"/>
            <a:ext cx="609600" cy="2846765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995833" y="1423894"/>
            <a:ext cx="3887755" cy="1188720"/>
          </a:xfrm>
          <a:prstGeom prst="wedgeRoundRectCallout">
            <a:avLst>
              <a:gd name="adj1" fmla="val -3193"/>
              <a:gd name="adj2" fmla="val 1104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check the status of disk controller operation where it has finished or not.</a:t>
            </a:r>
          </a:p>
        </p:txBody>
      </p:sp>
    </p:spTree>
    <p:extLst>
      <p:ext uri="{BB962C8B-B14F-4D97-AF65-F5344CB8AC3E}">
        <p14:creationId xmlns:p14="http://schemas.microsoft.com/office/powerpoint/2010/main" val="6853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7000" r="29042" b="5000"/>
          <a:stretch/>
        </p:blipFill>
        <p:spPr bwMode="auto">
          <a:xfrm>
            <a:off x="4040841" y="3284547"/>
            <a:ext cx="16521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05619" y="1570044"/>
            <a:ext cx="4724400" cy="1188720"/>
          </a:xfrm>
          <a:prstGeom prst="wedgeRoundRectCallout">
            <a:avLst>
              <a:gd name="adj1" fmla="val -24486"/>
              <a:gd name="adj2" fmla="val 12172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If success, the data from disk controller buffer should be moved to main memory (to the application buffer).</a:t>
            </a:r>
          </a:p>
        </p:txBody>
      </p:sp>
      <p:sp>
        <p:nvSpPr>
          <p:cNvPr id="9" name="Curved Right Arrow 8"/>
          <p:cNvSpPr/>
          <p:nvPr/>
        </p:nvSpPr>
        <p:spPr>
          <a:xfrm rot="17634627">
            <a:off x="2550727" y="5311521"/>
            <a:ext cx="830028" cy="140686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Curved Right Arrow 9"/>
          <p:cNvSpPr/>
          <p:nvPr/>
        </p:nvSpPr>
        <p:spPr>
          <a:xfrm rot="14459690">
            <a:off x="5341945" y="3747938"/>
            <a:ext cx="695630" cy="3723016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users will have to do these messy details: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very difficult to write and quite long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hardware dependent</a:t>
            </a:r>
            <a:r>
              <a:rPr lang="en-US" dirty="0"/>
              <a:t>.</a:t>
            </a:r>
          </a:p>
          <a:p>
            <a:r>
              <a:rPr lang="en-US" dirty="0"/>
              <a:t>User </a:t>
            </a:r>
            <a:r>
              <a:rPr lang="en-US" b="1" dirty="0">
                <a:solidFill>
                  <a:schemeClr val="accent6"/>
                </a:solidFill>
              </a:rPr>
              <a:t>don’t want to be involved in programming </a:t>
            </a:r>
            <a:r>
              <a:rPr lang="en-US" dirty="0"/>
              <a:t>of storage devices.</a:t>
            </a:r>
          </a:p>
          <a:p>
            <a:r>
              <a:rPr lang="en-US" dirty="0"/>
              <a:t>Therefore, an </a:t>
            </a:r>
            <a:r>
              <a:rPr lang="en-US" b="1" dirty="0">
                <a:solidFill>
                  <a:schemeClr val="accent6"/>
                </a:solidFill>
              </a:rPr>
              <a:t>OS provides a set of basic commands </a:t>
            </a:r>
            <a:r>
              <a:rPr lang="en-US" dirty="0"/>
              <a:t>or instructions to perform various operations such as read, write, modify, save or close.</a:t>
            </a:r>
          </a:p>
          <a:p>
            <a:r>
              <a:rPr lang="en-US" dirty="0"/>
              <a:t>Dealing with these command is easier than directly dealing with hardware.</a:t>
            </a:r>
          </a:p>
          <a:p>
            <a:r>
              <a:rPr lang="en-US" dirty="0"/>
              <a:t>Operating system </a:t>
            </a:r>
            <a:r>
              <a:rPr lang="en-US" b="1" dirty="0">
                <a:solidFill>
                  <a:schemeClr val="accent6"/>
                </a:solidFill>
              </a:rPr>
              <a:t>hides the complexity of hardware </a:t>
            </a:r>
            <a:r>
              <a:rPr lang="en-US" dirty="0"/>
              <a:t>and present a </a:t>
            </a:r>
            <a:r>
              <a:rPr lang="en-US" b="1" dirty="0">
                <a:solidFill>
                  <a:schemeClr val="accent6"/>
                </a:solidFill>
              </a:rPr>
              <a:t>beautiful interface </a:t>
            </a:r>
            <a:r>
              <a:rPr lang="en-US" dirty="0"/>
              <a:t>to the users.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Computer system overview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38761" cy="5590565"/>
          </a:xfrm>
        </p:spPr>
        <p:txBody>
          <a:bodyPr/>
          <a:lstStyle/>
          <a:p>
            <a:r>
              <a:rPr lang="en-US" dirty="0"/>
              <a:t>There are lots of resources in computer system</a:t>
            </a:r>
          </a:p>
          <a:p>
            <a:pPr lvl="1"/>
            <a:r>
              <a:rPr lang="en-US" dirty="0"/>
              <a:t>CPU (Processor)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I/O devices such as hard disk, mouse, keyboard, printer, scanner etc.</a:t>
            </a:r>
          </a:p>
          <a:p>
            <a:r>
              <a:rPr lang="en-US" dirty="0"/>
              <a:t>If a computer system is used by </a:t>
            </a:r>
            <a:r>
              <a:rPr lang="en-US" b="1" dirty="0">
                <a:solidFill>
                  <a:schemeClr val="accent6"/>
                </a:solidFill>
              </a:rPr>
              <a:t>multiple applications (or users)</a:t>
            </a:r>
            <a:r>
              <a:rPr lang="en-US" dirty="0"/>
              <a:t>, then they will </a:t>
            </a:r>
            <a:r>
              <a:rPr lang="en-US" b="1" dirty="0">
                <a:solidFill>
                  <a:schemeClr val="accent6"/>
                </a:solidFill>
              </a:rPr>
              <a:t>compete for these resources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96" y="970185"/>
            <a:ext cx="3359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allocated fairly </a:t>
            </a:r>
            <a:r>
              <a:rPr lang="en-US" dirty="0"/>
              <a:t>(equally)</a:t>
            </a:r>
            <a:endParaRPr lang="en-US" dirty="0" smtClean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Straight Connector 54"/>
          <p:cNvCxnSpPr>
            <a:endCxn id="50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1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3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63" name="Rounded Rectangular Callout 62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50 lines</a:t>
            </a:r>
            <a:endParaRPr lang="en-US" dirty="0"/>
          </a:p>
        </p:txBody>
      </p:sp>
      <p:sp>
        <p:nvSpPr>
          <p:cNvPr id="64" name="Rounded Rectangular Callout 63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20 lines</a:t>
            </a:r>
            <a:endParaRPr lang="en-US" dirty="0"/>
          </a:p>
        </p:txBody>
      </p:sp>
      <p:sp>
        <p:nvSpPr>
          <p:cNvPr id="65" name="Rounded Rectangular Callout 64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66" name="Rounded Rectangular Callout 65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10 lines of P1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20 lines of P1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558915" y="2575343"/>
            <a:ext cx="1143000" cy="166974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6640" y="4224048"/>
            <a:ext cx="1167160" cy="16463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66640" y="3683250"/>
            <a:ext cx="1167160" cy="5423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protected from </a:t>
            </a:r>
            <a:r>
              <a:rPr lang="en-US" b="1" dirty="0" smtClean="0">
                <a:solidFill>
                  <a:schemeClr val="accent6"/>
                </a:solidFill>
              </a:rPr>
              <a:t>cross-access</a:t>
            </a:r>
            <a:r>
              <a:rPr lang="en-US" dirty="0" smtClean="0"/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Connector 31"/>
          <p:cNvCxnSpPr>
            <a:endCxn id="27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8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9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0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40" name="Rounded Rectangular Callout 39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50 lines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20 lines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43" name="Rounded Rectangular Callout 42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Wants to print 15 lines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10 lines of P1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printing 20 lines of P1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573775" y="4226651"/>
            <a:ext cx="1157281" cy="53479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Multiply 49"/>
          <p:cNvSpPr/>
          <p:nvPr/>
        </p:nvSpPr>
        <p:spPr>
          <a:xfrm>
            <a:off x="3200400" y="4247470"/>
            <a:ext cx="381000" cy="696037"/>
          </a:xfrm>
          <a:prstGeom prst="mathMultiply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579664" y="2561697"/>
            <a:ext cx="1143000" cy="16697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Access to the resources is synchronized </a:t>
            </a:r>
            <a:r>
              <a:rPr lang="en-US" dirty="0"/>
              <a:t>so that operations are correct and consistent</a:t>
            </a:r>
          </a:p>
          <a:p>
            <a:pPr lvl="1"/>
            <a:r>
              <a:rPr lang="en-US" dirty="0"/>
              <a:t>Example: If we write a program to calculate below in C language</a:t>
            </a:r>
            <a:endParaRPr lang="en-US" dirty="0" smtClean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57400" y="4038600"/>
            <a:ext cx="448056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541372" y="349860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P1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3446848" y="349860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P2</a:t>
            </a:r>
            <a:endParaRPr lang="en-US" sz="1400" dirty="0"/>
          </a:p>
        </p:txBody>
      </p:sp>
      <p:sp>
        <p:nvSpPr>
          <p:cNvPr id="54" name="Oval 53"/>
          <p:cNvSpPr/>
          <p:nvPr/>
        </p:nvSpPr>
        <p:spPr>
          <a:xfrm>
            <a:off x="4352324" y="3497666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P3</a:t>
            </a:r>
            <a:endParaRPr lang="en-US" sz="1400" dirty="0"/>
          </a:p>
        </p:txBody>
      </p:sp>
      <p:sp>
        <p:nvSpPr>
          <p:cNvPr id="55" name="Oval 54"/>
          <p:cNvSpPr/>
          <p:nvPr/>
        </p:nvSpPr>
        <p:spPr>
          <a:xfrm>
            <a:off x="5257801" y="350059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P4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4352324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7" name="Oval 56"/>
          <p:cNvSpPr/>
          <p:nvPr/>
        </p:nvSpPr>
        <p:spPr>
          <a:xfrm>
            <a:off x="5257801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Oval 57"/>
          <p:cNvSpPr/>
          <p:nvPr/>
        </p:nvSpPr>
        <p:spPr>
          <a:xfrm>
            <a:off x="2541372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59" name="Oval 58"/>
          <p:cNvSpPr/>
          <p:nvPr/>
        </p:nvSpPr>
        <p:spPr>
          <a:xfrm>
            <a:off x="3446848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60" name="Multiply 59"/>
          <p:cNvSpPr/>
          <p:nvPr/>
        </p:nvSpPr>
        <p:spPr>
          <a:xfrm>
            <a:off x="7229158" y="3623234"/>
            <a:ext cx="703110" cy="82786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17072" y="2789182"/>
            <a:ext cx="50147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dirty="0" smtClean="0">
                <a:solidFill>
                  <a:schemeClr val="accent6"/>
                </a:solidFill>
              </a:rPr>
              <a:t>7 + 9 – 6 * 4 / 2 = 4 </a:t>
            </a:r>
            <a:endParaRPr lang="en-US" sz="50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0752" y="3652945"/>
            <a:ext cx="742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6"/>
                </a:solidFill>
              </a:rPr>
              <a:t>20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</a:t>
            </a:r>
            <a:r>
              <a:rPr lang="en-US" b="1" dirty="0" smtClean="0">
                <a:solidFill>
                  <a:schemeClr val="accent6"/>
                </a:solidFill>
              </a:rPr>
              <a:t>proper allocate </a:t>
            </a:r>
            <a:r>
              <a:rPr lang="en-US" b="1" dirty="0">
                <a:solidFill>
                  <a:schemeClr val="accent6"/>
                </a:solidFill>
              </a:rPr>
              <a:t>these resources to the various applications </a:t>
            </a:r>
            <a:r>
              <a:rPr lang="en-US" dirty="0"/>
              <a:t>so that: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Deadlock are detected, resolved and avoided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79309"/>
            <a:ext cx="6180823" cy="3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4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sharing/multiplexing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) </a:t>
            </a:r>
            <a:endParaRPr lang="en-US" dirty="0" smtClean="0"/>
          </a:p>
        </p:txBody>
      </p:sp>
      <p:pic>
        <p:nvPicPr>
          <p:cNvPr id="5" name="Picture 4" descr="http://atastypixel.com/blog/wp-content/uploads/2016/06/Schedu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" y="1831420"/>
            <a:ext cx="8785226" cy="26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9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sharing/multiplexing</a:t>
            </a:r>
            <a:r>
              <a:rPr lang="en-US" dirty="0"/>
              <a:t>.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6" name="Picture 2" descr="Image result for main memor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63" y="1837071"/>
            <a:ext cx="8810790" cy="14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679" y="1833283"/>
            <a:ext cx="1655536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9215" y="1833283"/>
            <a:ext cx="2873828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36199" y="1833595"/>
            <a:ext cx="2047874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84074" y="1833596"/>
            <a:ext cx="2194832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Empty Space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1884" y="3273220"/>
            <a:ext cx="2267095" cy="52322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Main Memory</a:t>
            </a:r>
            <a:endParaRPr lang="en-US" sz="2800" dirty="0"/>
          </a:p>
        </p:txBody>
      </p:sp>
      <p:cxnSp>
        <p:nvCxnSpPr>
          <p:cNvPr id="12" name="Curved Connector 11"/>
          <p:cNvCxnSpPr>
            <a:stCxn id="11" idx="1"/>
          </p:cNvCxnSpPr>
          <p:nvPr/>
        </p:nvCxnSpPr>
        <p:spPr>
          <a:xfrm rot="10800000">
            <a:off x="1867700" y="3211826"/>
            <a:ext cx="2674185" cy="323004"/>
          </a:xfrm>
          <a:prstGeom prst="curvedConnector3">
            <a:avLst>
              <a:gd name="adj1" fmla="val 9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Objectives / Goals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/ Goals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computer system </a:t>
            </a:r>
            <a:r>
              <a:rPr lang="en-US" b="1" dirty="0">
                <a:solidFill>
                  <a:schemeClr val="accent6"/>
                </a:solidFill>
              </a:rPr>
              <a:t>convenient to use in an efficient manner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Hide the details of the hardware </a:t>
            </a:r>
            <a:r>
              <a:rPr lang="en-US" dirty="0"/>
              <a:t>resources from the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/>
              <a:t> users a </a:t>
            </a:r>
            <a:r>
              <a:rPr lang="en-US" b="1" dirty="0">
                <a:solidFill>
                  <a:schemeClr val="accent6"/>
                </a:solidFill>
              </a:rPr>
              <a:t>convenient interface </a:t>
            </a:r>
            <a:r>
              <a:rPr lang="en-US" dirty="0"/>
              <a:t>to use the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Act as an intermediary </a:t>
            </a:r>
            <a:r>
              <a:rPr lang="en-US" dirty="0"/>
              <a:t>between the </a:t>
            </a:r>
            <a:r>
              <a:rPr lang="en-US" b="1" dirty="0">
                <a:solidFill>
                  <a:schemeClr val="accent6"/>
                </a:solidFill>
              </a:rPr>
              <a:t>hardware and its users</a:t>
            </a:r>
            <a:r>
              <a:rPr lang="en-US" dirty="0"/>
              <a:t>, making it easier for the users to access and use other resources.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Manage the resources </a:t>
            </a:r>
            <a:r>
              <a:rPr lang="en-US" dirty="0"/>
              <a:t>of a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Keep track </a:t>
            </a:r>
            <a:r>
              <a:rPr lang="en-US" dirty="0"/>
              <a:t>of who is using which resource, granting resource requests, and mediating conflicting requests from different programs and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 efficient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fair sharing of resources </a:t>
            </a:r>
            <a:r>
              <a:rPr lang="en-US" dirty="0"/>
              <a:t>among users and programs.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6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Generations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 of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55464" y="1668972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24" name="Group 23"/>
          <p:cNvGrpSpPr/>
          <p:nvPr/>
        </p:nvGrpSpPr>
        <p:grpSpPr>
          <a:xfrm>
            <a:off x="1652051" y="1855730"/>
            <a:ext cx="1769283" cy="1123495"/>
            <a:chOff x="1263395" y="491558"/>
            <a:chExt cx="1769283" cy="1123495"/>
          </a:xfrm>
        </p:grpSpPr>
        <p:sp>
          <p:nvSpPr>
            <p:cNvPr id="25" name="Rounded Rectangle 24"/>
            <p:cNvSpPr/>
            <p:nvPr/>
          </p:nvSpPr>
          <p:spPr>
            <a:xfrm>
              <a:off x="1263395" y="491558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26" name="Rounded Rectangle 5"/>
            <p:cNvSpPr/>
            <p:nvPr/>
          </p:nvSpPr>
          <p:spPr>
            <a:xfrm>
              <a:off x="1296301" y="524464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Processor</a:t>
              </a: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1455464" y="3840671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28" name="Group 27"/>
          <p:cNvGrpSpPr/>
          <p:nvPr/>
        </p:nvGrpSpPr>
        <p:grpSpPr>
          <a:xfrm>
            <a:off x="1652051" y="4027429"/>
            <a:ext cx="1769283" cy="1123495"/>
            <a:chOff x="1415787" y="2701361"/>
            <a:chExt cx="1769283" cy="1123495"/>
          </a:xfrm>
        </p:grpSpPr>
        <p:sp>
          <p:nvSpPr>
            <p:cNvPr id="29" name="Rounded Rectangle 28"/>
            <p:cNvSpPr/>
            <p:nvPr/>
          </p:nvSpPr>
          <p:spPr>
            <a:xfrm>
              <a:off x="1415787" y="2701361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0" name="Rounded Rectangle 8"/>
            <p:cNvSpPr/>
            <p:nvPr/>
          </p:nvSpPr>
          <p:spPr>
            <a:xfrm>
              <a:off x="1448693" y="2734267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Memory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5684564" y="1668972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32" name="Group 31"/>
          <p:cNvGrpSpPr/>
          <p:nvPr/>
        </p:nvGrpSpPr>
        <p:grpSpPr>
          <a:xfrm>
            <a:off x="5881151" y="1855730"/>
            <a:ext cx="1769283" cy="1123495"/>
            <a:chOff x="5454393" y="415363"/>
            <a:chExt cx="1769283" cy="1123495"/>
          </a:xfrm>
        </p:grpSpPr>
        <p:sp>
          <p:nvSpPr>
            <p:cNvPr id="33" name="Rounded Rectangle 32"/>
            <p:cNvSpPr/>
            <p:nvPr/>
          </p:nvSpPr>
          <p:spPr>
            <a:xfrm>
              <a:off x="5454393" y="415363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4" name="Rounded Rectangle 11"/>
            <p:cNvSpPr/>
            <p:nvPr/>
          </p:nvSpPr>
          <p:spPr>
            <a:xfrm>
              <a:off x="5487299" y="448269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I/O Modules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5684564" y="3840671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36" name="Group 35"/>
          <p:cNvGrpSpPr/>
          <p:nvPr/>
        </p:nvGrpSpPr>
        <p:grpSpPr>
          <a:xfrm>
            <a:off x="5881151" y="4027429"/>
            <a:ext cx="1769283" cy="1123495"/>
            <a:chOff x="5682989" y="2548959"/>
            <a:chExt cx="1769283" cy="1123495"/>
          </a:xfrm>
        </p:grpSpPr>
        <p:sp>
          <p:nvSpPr>
            <p:cNvPr id="37" name="Rounded Rectangle 36"/>
            <p:cNvSpPr/>
            <p:nvPr/>
          </p:nvSpPr>
          <p:spPr>
            <a:xfrm>
              <a:off x="5682989" y="2548959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8" name="Rounded Rectangle 14"/>
            <p:cNvSpPr/>
            <p:nvPr/>
          </p:nvSpPr>
          <p:spPr>
            <a:xfrm>
              <a:off x="5715895" y="2581865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Bus</a:t>
              </a:r>
            </a:p>
          </p:txBody>
        </p:sp>
      </p:grpSp>
      <p:pic>
        <p:nvPicPr>
          <p:cNvPr id="39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60662"/>
            <a:ext cx="1981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3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</a:t>
            </a:r>
            <a:r>
              <a:rPr lang="en-US" dirty="0" smtClean="0"/>
              <a:t>/ History </a:t>
            </a:r>
            <a:r>
              <a:rPr lang="en-US" dirty="0"/>
              <a:t>of OS (First generation)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generation (1945-1955)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Vacuum tubes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plug-boards</a:t>
            </a:r>
            <a:r>
              <a:rPr lang="en-US" dirty="0"/>
              <a:t> are used in these systems.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8" y="1900517"/>
            <a:ext cx="39179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213" y="397495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Vacuum tubes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45" t="24510" r="12696" b="42549"/>
          <a:stretch/>
        </p:blipFill>
        <p:spPr>
          <a:xfrm>
            <a:off x="5844988" y="1900517"/>
            <a:ext cx="2245659" cy="2259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6362139" y="4167366"/>
            <a:ext cx="12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Plug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</a:t>
            </a:r>
            <a:r>
              <a:rPr lang="en-US" dirty="0" smtClean="0"/>
              <a:t>(Second generation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generation (1955-1965)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Transistors</a:t>
            </a:r>
            <a:r>
              <a:rPr lang="en-US" dirty="0"/>
              <a:t> are used in these systems</a:t>
            </a:r>
          </a:p>
          <a:p>
            <a:pPr lvl="1"/>
            <a:r>
              <a:rPr lang="en-US" dirty="0"/>
              <a:t>The machine that are produced are called </a:t>
            </a:r>
            <a:r>
              <a:rPr lang="en-US" dirty="0">
                <a:solidFill>
                  <a:schemeClr val="accent6"/>
                </a:solidFill>
              </a:rPr>
              <a:t>mainframes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Batch systems </a:t>
            </a:r>
            <a:r>
              <a:rPr lang="en-US" dirty="0"/>
              <a:t>was used for processing.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7" y="2434881"/>
            <a:ext cx="8381999" cy="2658806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334931" y="5661710"/>
            <a:ext cx="338328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Programmers bring cards to 1401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685364" y="5661710"/>
            <a:ext cx="347472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reads batch of jobs onto tape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3056964" y="5661710"/>
            <a:ext cx="356616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input tape to 7094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4733364" y="5661710"/>
            <a:ext cx="2286000" cy="533400"/>
          </a:xfrm>
          <a:prstGeom prst="wedgeRoundRectCallout">
            <a:avLst>
              <a:gd name="adj1" fmla="val -30751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7094 does computing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114364" y="5661710"/>
            <a:ext cx="3749040" cy="533400"/>
          </a:xfrm>
          <a:prstGeom prst="wedgeRoundRectCallout">
            <a:avLst>
              <a:gd name="adj1" fmla="val -12015"/>
              <a:gd name="adj2" fmla="val -148294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Operator carries output tape to 1401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7171764" y="5661710"/>
            <a:ext cx="2011680" cy="533400"/>
          </a:xfrm>
          <a:prstGeom prst="wedgeRoundRectCallout">
            <a:avLst>
              <a:gd name="adj1" fmla="val -2771"/>
              <a:gd name="adj2" fmla="val -159667"/>
              <a:gd name="adj3" fmla="val 16667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1401 prints output</a:t>
            </a:r>
          </a:p>
        </p:txBody>
      </p:sp>
    </p:spTree>
    <p:extLst>
      <p:ext uri="{BB962C8B-B14F-4D97-AF65-F5344CB8AC3E}">
        <p14:creationId xmlns:p14="http://schemas.microsoft.com/office/powerpoint/2010/main" val="77599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</a:t>
            </a:r>
            <a:r>
              <a:rPr lang="en-US" dirty="0" smtClean="0"/>
              <a:t>(Third generation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generation (1965-1980)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Integrated circuits (IC's) </a:t>
            </a:r>
            <a:r>
              <a:rPr lang="en-US" dirty="0"/>
              <a:t>are used in place of transistors in these computers.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multiprogramming </a:t>
            </a:r>
            <a:r>
              <a:rPr lang="en-US" dirty="0"/>
              <a:t>(the ability to have several programs in memory at once, each in its own memory partition).</a:t>
            </a:r>
            <a:endParaRPr lang="en-IN" dirty="0"/>
          </a:p>
        </p:txBody>
      </p:sp>
      <p:pic>
        <p:nvPicPr>
          <p:cNvPr id="11" name="Picture 2" descr="Image result for used integrated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53" y="2288872"/>
            <a:ext cx="4343400" cy="35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/ History of OS </a:t>
            </a:r>
            <a:r>
              <a:rPr lang="en-US" dirty="0" smtClean="0"/>
              <a:t>(Forth generation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Fourth generation (1980-present)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Personal </a:t>
            </a:r>
            <a:r>
              <a:rPr lang="en-US" dirty="0" smtClean="0">
                <a:solidFill>
                  <a:schemeClr val="accent6"/>
                </a:solidFill>
              </a:rPr>
              <a:t>Computers (PC)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chemeClr val="accent6"/>
                </a:solidFill>
              </a:rPr>
              <a:t>LSI (Large Scale Integration) circuits</a:t>
            </a:r>
            <a:r>
              <a:rPr lang="en-US" dirty="0"/>
              <a:t>, chips containing thousands of transistors are used in these systems.</a:t>
            </a:r>
            <a:endParaRPr lang="en-IN" dirty="0"/>
          </a:p>
        </p:txBody>
      </p:sp>
      <p:pic>
        <p:nvPicPr>
          <p:cNvPr id="5" name="Picture 4" descr="Image result for large scale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53" y="2178423"/>
            <a:ext cx="426719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Definition </a:t>
            </a:r>
            <a:r>
              <a:rPr lang="en-US" sz="4400" dirty="0"/>
              <a:t>of Operating System</a:t>
            </a:r>
          </a:p>
          <a:p>
            <a:endParaRPr lang="en-US" dirty="0"/>
          </a:p>
          <a:p>
            <a:r>
              <a:rPr lang="en-US" dirty="0"/>
              <a:t>An Operating System (OS) is a collection of software that </a:t>
            </a:r>
          </a:p>
          <a:p>
            <a:pPr lvl="1"/>
            <a:r>
              <a:rPr lang="en-US" dirty="0"/>
              <a:t>manages hardware resources</a:t>
            </a:r>
          </a:p>
          <a:p>
            <a:pPr lvl="1"/>
            <a:r>
              <a:rPr lang="en-US" dirty="0"/>
              <a:t>provides various service to the users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483391"/>
            <a:ext cx="4361329" cy="41625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which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32298" r="18402" b="35252"/>
          <a:stretch/>
        </p:blipFill>
        <p:spPr bwMode="auto">
          <a:xfrm>
            <a:off x="4746812" y="3691519"/>
            <a:ext cx="2985248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 development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editors and debuggers </a:t>
            </a:r>
            <a:r>
              <a:rPr lang="en-US" dirty="0"/>
              <a:t>to assist (help) the programmer in creating programs. 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4" y="1743636"/>
            <a:ext cx="6467368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04886" y="6499676"/>
            <a:ext cx="63093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987441"/>
              </p:ext>
            </p:extLst>
          </p:nvPr>
        </p:nvGraphicFramePr>
        <p:xfrm>
          <a:off x="704886" y="61116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25562"/>
              </p:ext>
            </p:extLst>
          </p:nvPr>
        </p:nvGraphicFramePr>
        <p:xfrm>
          <a:off x="1803815" y="6102803"/>
          <a:ext cx="53035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03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name of any five code editor for windows?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2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Program execution</a:t>
            </a:r>
          </a:p>
          <a:p>
            <a:pPr lvl="1"/>
            <a:r>
              <a:rPr lang="en-US" dirty="0"/>
              <a:t>Following tasks need to be perform to execute a program: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Instructions and data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loaded</a:t>
            </a:r>
            <a:r>
              <a:rPr lang="en-US" dirty="0"/>
              <a:t> into </a:t>
            </a:r>
            <a:r>
              <a:rPr lang="en-US" dirty="0">
                <a:solidFill>
                  <a:schemeClr val="accent6"/>
                </a:solidFill>
              </a:rPr>
              <a:t>main memory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I/O devices and files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initialized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handles all these duties for the user.</a:t>
            </a:r>
            <a:endParaRPr lang="en-IN" dirty="0"/>
          </a:p>
        </p:txBody>
      </p:sp>
      <p:pic>
        <p:nvPicPr>
          <p:cNvPr id="12" name="Picture 2" descr="Image result for program execution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721429"/>
            <a:ext cx="8640000" cy="3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1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9896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Access to I/O devices (Resource allocation)</a:t>
            </a:r>
          </a:p>
          <a:p>
            <a:pPr lvl="1"/>
            <a:r>
              <a:rPr lang="en-US" dirty="0"/>
              <a:t>A running program may require I/O, which may involve file or an I/O device.</a:t>
            </a:r>
          </a:p>
          <a:p>
            <a:pPr lvl="1"/>
            <a:r>
              <a:rPr lang="en-US" dirty="0"/>
              <a:t>For efficiency and protection, users cannot control I/O devices directly.</a:t>
            </a:r>
          </a:p>
          <a:p>
            <a:pPr lvl="1"/>
            <a:r>
              <a:rPr lang="en-US" dirty="0"/>
              <a:t>Therefore, the </a:t>
            </a:r>
            <a:r>
              <a:rPr lang="en-US" dirty="0">
                <a:solidFill>
                  <a:schemeClr val="accent6"/>
                </a:solidFill>
              </a:rPr>
              <a:t>OS controls these I/O devices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provides to program</a:t>
            </a:r>
            <a:r>
              <a:rPr lang="en-US" dirty="0"/>
              <a:t> as per requirement.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57" y="966243"/>
            <a:ext cx="4724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5921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Memory management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manages memory </a:t>
            </a:r>
            <a:r>
              <a:rPr lang="en-US" dirty="0"/>
              <a:t>hierarchy.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keeps the track </a:t>
            </a:r>
            <a:r>
              <a:rPr lang="en-US" dirty="0"/>
              <a:t>of which part of memory area in use </a:t>
            </a:r>
            <a:r>
              <a:rPr lang="en-US" dirty="0" smtClean="0"/>
              <a:t>and </a:t>
            </a:r>
            <a:r>
              <a:rPr lang="en-US" dirty="0"/>
              <a:t>free memory.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allocates memory </a:t>
            </a:r>
            <a:r>
              <a:rPr lang="en-US" dirty="0"/>
              <a:t>to program when they need it.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de-allocate the memory </a:t>
            </a:r>
            <a:r>
              <a:rPr lang="en-US" dirty="0"/>
              <a:t>when the program finish execution.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1487714" y="2859314"/>
            <a:ext cx="6324600" cy="1600200"/>
          </a:xfrm>
          <a:prstGeom prst="flowChartProcess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46500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883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117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87964" y="4688113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68714" y="3316514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0.00144 -0.2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575">
            <a:off x="6301518" y="769204"/>
            <a:ext cx="2145218" cy="1817981"/>
          </a:xfrm>
        </p:spPr>
      </p:pic>
      <p:cxnSp>
        <p:nvCxnSpPr>
          <p:cNvPr id="4" name="Straight Connector 3"/>
          <p:cNvCxnSpPr/>
          <p:nvPr/>
        </p:nvCxnSpPr>
        <p:spPr>
          <a:xfrm>
            <a:off x="688878" y="6135540"/>
            <a:ext cx="877824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252319"/>
              </p:ext>
            </p:extLst>
          </p:nvPr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46732"/>
              </p:ext>
            </p:extLst>
          </p:nvPr>
        </p:nvGraphicFramePr>
        <p:xfrm>
          <a:off x="1787807" y="5738667"/>
          <a:ext cx="777240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Which two companies are famous for manufacturing computer processors?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798754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dirty="0">
                <a:solidFill>
                  <a:schemeClr val="tx1"/>
                </a:solidFill>
              </a:rPr>
              <a:t>Performs the </a:t>
            </a:r>
            <a:r>
              <a:rPr lang="en-US" sz="3100" b="1" dirty="0">
                <a:solidFill>
                  <a:schemeClr val="tx1"/>
                </a:solidFill>
              </a:rPr>
              <a:t>data processing </a:t>
            </a:r>
            <a:r>
              <a:rPr lang="en-US" sz="3100" dirty="0" smtClean="0">
                <a:solidFill>
                  <a:schemeClr val="tx1"/>
                </a:solidFill>
              </a:rPr>
              <a:t>functions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205411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dirty="0">
                <a:solidFill>
                  <a:schemeClr val="tx1"/>
                </a:solidFill>
              </a:rPr>
              <a:t>Controls the operation </a:t>
            </a:r>
            <a:r>
              <a:rPr lang="en-US" sz="3100" dirty="0">
                <a:solidFill>
                  <a:schemeClr val="tx1"/>
                </a:solidFill>
              </a:rPr>
              <a:t>of the </a:t>
            </a:r>
            <a:r>
              <a:rPr lang="en-US" sz="3100" dirty="0" smtClean="0">
                <a:solidFill>
                  <a:schemeClr val="tx1"/>
                </a:solidFill>
              </a:rPr>
              <a:t>computer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71810" y="900956"/>
            <a:ext cx="3337917" cy="155448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 smtClean="0">
                <a:solidFill>
                  <a:schemeClr val="tx1"/>
                </a:solidFill>
              </a:rPr>
              <a:t>Referred to as the </a:t>
            </a:r>
            <a:r>
              <a:rPr lang="en-US" sz="3100" b="1" i="1" kern="1200" dirty="0" smtClean="0">
                <a:solidFill>
                  <a:schemeClr val="tx1"/>
                </a:solidFill>
              </a:rPr>
              <a:t>Central Processing Unit </a:t>
            </a:r>
            <a:r>
              <a:rPr lang="en-US" sz="3100" b="1" kern="1200" dirty="0" smtClean="0">
                <a:solidFill>
                  <a:schemeClr val="tx1"/>
                </a:solidFill>
              </a:rPr>
              <a:t>(CPU)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8754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Arithmetic &amp; Logic Unit </a:t>
            </a:r>
            <a:endParaRPr lang="en-US" sz="2400" b="1" dirty="0"/>
          </a:p>
        </p:txBody>
      </p:sp>
      <p:sp>
        <p:nvSpPr>
          <p:cNvPr id="12" name="Freeform 11"/>
          <p:cNvSpPr/>
          <p:nvPr/>
        </p:nvSpPr>
        <p:spPr>
          <a:xfrm>
            <a:off x="5205411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Control Unit 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40768" y="2450674"/>
            <a:ext cx="0" cy="457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76500" y="2886922"/>
            <a:ext cx="4389120" cy="1716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7712" y="2877394"/>
            <a:ext cx="0" cy="5029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74369" y="2891680"/>
            <a:ext cx="0" cy="4846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73" y="5097492"/>
            <a:ext cx="2597557" cy="105074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4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7851676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Controlled access to file</a:t>
            </a:r>
          </a:p>
          <a:p>
            <a:pPr lvl="1"/>
            <a:r>
              <a:rPr lang="en-US" dirty="0"/>
              <a:t>In case of file access, </a:t>
            </a:r>
            <a:r>
              <a:rPr lang="en-US" dirty="0">
                <a:solidFill>
                  <a:schemeClr val="accent6"/>
                </a:solidFill>
              </a:rPr>
              <a:t>OS provides a directory hierarchy </a:t>
            </a:r>
            <a:r>
              <a:rPr lang="en-US" dirty="0"/>
              <a:t>for easy access and management of file.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provides various file handling commands </a:t>
            </a:r>
            <a:r>
              <a:rPr lang="en-US" dirty="0"/>
              <a:t>using which user can easily read, write and modify file.</a:t>
            </a:r>
            <a:endParaRPr lang="en-IN" dirty="0"/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13296"/>
          <a:stretch/>
        </p:blipFill>
        <p:spPr bwMode="auto">
          <a:xfrm>
            <a:off x="7982858" y="863444"/>
            <a:ext cx="4020457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0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Communication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multitasking</a:t>
            </a:r>
            <a:r>
              <a:rPr lang="en-US" dirty="0"/>
              <a:t> environment, the </a:t>
            </a:r>
            <a:r>
              <a:rPr lang="en-US" dirty="0">
                <a:solidFill>
                  <a:schemeClr val="accent6"/>
                </a:solidFill>
              </a:rPr>
              <a:t>processes need to communicate with each other </a:t>
            </a:r>
            <a:r>
              <a:rPr lang="en-US" dirty="0"/>
              <a:t>and to exchange their information.</a:t>
            </a:r>
          </a:p>
          <a:p>
            <a:pPr lvl="1"/>
            <a:r>
              <a:rPr lang="en-US" dirty="0"/>
              <a:t>Operating system </a:t>
            </a:r>
            <a:r>
              <a:rPr lang="en-US" dirty="0">
                <a:solidFill>
                  <a:schemeClr val="accent6"/>
                </a:solidFill>
              </a:rPr>
              <a:t>performs the communication among various types of processes </a:t>
            </a:r>
            <a:r>
              <a:rPr lang="en-US" dirty="0"/>
              <a:t>in the form of shared memory.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4" y="2456543"/>
            <a:ext cx="56129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Error detection and response</a:t>
            </a:r>
          </a:p>
          <a:p>
            <a:pPr lvl="1"/>
            <a:r>
              <a:rPr lang="en-US" dirty="0"/>
              <a:t>An error may occur in CPU, in I/O devices or in the memory hardware. </a:t>
            </a:r>
          </a:p>
          <a:p>
            <a:pPr lvl="1"/>
            <a:r>
              <a:rPr lang="en-US" dirty="0"/>
              <a:t>Following are the major activities of an operating system with respect to error handling −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constantly checks for possible errors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takes an appropriate action </a:t>
            </a:r>
            <a:r>
              <a:rPr lang="en-US" dirty="0"/>
              <a:t>to ensure correct and consistent computing.</a:t>
            </a:r>
            <a:endParaRPr lang="en-IN" dirty="0"/>
          </a:p>
        </p:txBody>
      </p:sp>
      <p:pic>
        <p:nvPicPr>
          <p:cNvPr id="6" name="Picture 2" descr="Image result for err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09" y="2739571"/>
            <a:ext cx="43021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inter not available m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52" y="2739571"/>
            <a:ext cx="2657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Accounting</a:t>
            </a:r>
          </a:p>
          <a:p>
            <a:pPr lvl="1"/>
            <a:r>
              <a:rPr lang="en-US" dirty="0"/>
              <a:t>Keeping a </a:t>
            </a:r>
            <a:r>
              <a:rPr lang="en-US" dirty="0">
                <a:solidFill>
                  <a:schemeClr val="accent6"/>
                </a:solidFill>
              </a:rPr>
              <a:t>track of which users are using how much and what kinds of computer resources </a:t>
            </a:r>
            <a:r>
              <a:rPr lang="en-US" dirty="0"/>
              <a:t>can be used for accounting or simply for accumulating usage statistics.</a:t>
            </a:r>
          </a:p>
          <a:p>
            <a:pPr lvl="1"/>
            <a:r>
              <a:rPr lang="en-US" dirty="0"/>
              <a:t>Usage </a:t>
            </a:r>
            <a:r>
              <a:rPr lang="en-US" dirty="0">
                <a:solidFill>
                  <a:schemeClr val="accent6"/>
                </a:solidFill>
              </a:rPr>
              <a:t>statistics is used to reconfigure the system to improve computing services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3" descr="C:\Users\GNWEBSOFT\Desktop\silhouette multis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1" y="2420257"/>
            <a:ext cx="5619611" cy="33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</a:t>
            </a:r>
            <a:r>
              <a:rPr lang="en-US" dirty="0" smtClean="0"/>
              <a:t>Operating System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Protection &amp; Security</a:t>
            </a:r>
            <a:endParaRPr lang="en-IN" dirty="0" smtClean="0"/>
          </a:p>
          <a:p>
            <a:pPr lvl="1"/>
            <a:r>
              <a:rPr lang="en-US" dirty="0"/>
              <a:t>Protection involves ensuring that </a:t>
            </a:r>
            <a:r>
              <a:rPr lang="en-US" dirty="0">
                <a:solidFill>
                  <a:schemeClr val="accent6"/>
                </a:solidFill>
              </a:rPr>
              <a:t>all accesses to system resources is controlled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chemeClr val="accent6"/>
                </a:solidFill>
              </a:rPr>
              <a:t>make a system secure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user needs to authenticate himself or herself to the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2" descr="Image result for security in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24314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9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</a:t>
            </a:r>
            <a:r>
              <a:rPr lang="en-US" dirty="0" smtClean="0"/>
              <a:t>of 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operating systems</a:t>
            </a:r>
            <a:endParaRPr lang="en-IN" dirty="0" smtClean="0"/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OS </a:t>
            </a:r>
            <a:r>
              <a:rPr lang="en-US" dirty="0">
                <a:solidFill>
                  <a:schemeClr val="accent6"/>
                </a:solidFill>
              </a:rPr>
              <a:t>found in room sized computers </a:t>
            </a:r>
            <a:r>
              <a:rPr lang="en-US" dirty="0"/>
              <a:t>which are still found in major corporate data </a:t>
            </a:r>
            <a:r>
              <a:rPr lang="en-US" dirty="0" smtClean="0"/>
              <a:t>centers.</a:t>
            </a:r>
            <a:endParaRPr lang="en-US" dirty="0"/>
          </a:p>
          <a:p>
            <a:pPr lvl="1"/>
            <a:r>
              <a:rPr lang="en-US" dirty="0"/>
              <a:t>They offer three kinds of services: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Batch </a:t>
            </a:r>
            <a:r>
              <a:rPr lang="en-US" dirty="0" smtClean="0"/>
              <a:t>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Transaction processing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Timesharing</a:t>
            </a:r>
          </a:p>
          <a:p>
            <a:pPr lvl="1"/>
            <a:r>
              <a:rPr lang="en-US" dirty="0" smtClean="0"/>
              <a:t>Examples: OS/390, OS/360.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8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</a:t>
            </a:r>
            <a:r>
              <a:rPr lang="en-US" dirty="0" smtClean="0"/>
              <a:t>Operating Systems </a:t>
            </a:r>
            <a:r>
              <a:rPr lang="en-US" dirty="0"/>
              <a:t>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" y="1535232"/>
            <a:ext cx="5232261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2212183"/>
            <a:ext cx="4488443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4" descr="Image result for time sharing operating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13383" r="8026" b="5505"/>
          <a:stretch/>
        </p:blipFill>
        <p:spPr bwMode="auto">
          <a:xfrm>
            <a:off x="1847688" y="4333095"/>
            <a:ext cx="3301829" cy="206136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266" y="878430"/>
            <a:ext cx="6766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Batch OS </a:t>
            </a:r>
            <a:r>
              <a:rPr lang="en-US" dirty="0"/>
              <a:t>– </a:t>
            </a:r>
            <a:r>
              <a:rPr lang="en-US" dirty="0">
                <a:solidFill>
                  <a:schemeClr val="accent6"/>
                </a:solidFill>
              </a:rPr>
              <a:t>processes routine jobs without any interactive user presents </a:t>
            </a:r>
            <a:r>
              <a:rPr lang="en-US" dirty="0"/>
              <a:t>i.e. claim processing in insurance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5086" y="1564394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Transaction processing – </a:t>
            </a:r>
            <a:r>
              <a:rPr lang="en-US" dirty="0">
                <a:solidFill>
                  <a:schemeClr val="accent6"/>
                </a:solidFill>
              </a:rPr>
              <a:t>handles large numbers of small processes </a:t>
            </a:r>
            <a:r>
              <a:rPr lang="en-US" dirty="0"/>
              <a:t>i.e. cheque processing at banks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9517" y="5748130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Timesharing – </a:t>
            </a:r>
            <a:r>
              <a:rPr lang="en-US" dirty="0">
                <a:solidFill>
                  <a:schemeClr val="accent6"/>
                </a:solidFill>
              </a:rPr>
              <a:t>allows multiple remote users </a:t>
            </a:r>
            <a:r>
              <a:rPr lang="en-US" dirty="0"/>
              <a:t>to run their jobs at once i.e. querying a database, airline booking system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Server operating systems</a:t>
            </a:r>
            <a:endParaRPr lang="en-IN" dirty="0" smtClean="0"/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chemeClr val="accent6"/>
                </a:solidFill>
              </a:rPr>
              <a:t>OS runs on servers </a:t>
            </a:r>
            <a:r>
              <a:rPr lang="en-US" dirty="0"/>
              <a:t>which are </a:t>
            </a:r>
            <a:r>
              <a:rPr lang="en-US" dirty="0">
                <a:solidFill>
                  <a:schemeClr val="accent6"/>
                </a:solidFill>
              </a:rPr>
              <a:t>very large PC</a:t>
            </a:r>
            <a:r>
              <a:rPr lang="en-US" dirty="0"/>
              <a:t>, workstations or even mainframes.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serve multiple users at once </a:t>
            </a:r>
            <a:r>
              <a:rPr lang="en-US" dirty="0"/>
              <a:t>over a network and allow the users to share hardware &amp; software resources.</a:t>
            </a:r>
          </a:p>
          <a:p>
            <a:pPr lvl="1"/>
            <a:r>
              <a:rPr lang="en-US" dirty="0"/>
              <a:t>It provides </a:t>
            </a:r>
            <a:r>
              <a:rPr lang="en-US" dirty="0">
                <a:solidFill>
                  <a:schemeClr val="accent6"/>
                </a:solidFill>
              </a:rPr>
              <a:t>print services, file service or web service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handles the incoming requests </a:t>
            </a:r>
            <a:r>
              <a:rPr lang="en-US" dirty="0"/>
              <a:t>from clients.</a:t>
            </a:r>
          </a:p>
          <a:p>
            <a:pPr lvl="1"/>
            <a:r>
              <a:rPr lang="en-US" dirty="0"/>
              <a:t>Examples: Solaris, FreeBSD, and Linux and Windows Server 200x.</a:t>
            </a:r>
            <a:endParaRPr lang="en-IN" dirty="0"/>
          </a:p>
        </p:txBody>
      </p:sp>
      <p:pic>
        <p:nvPicPr>
          <p:cNvPr id="4" name="Picture 2" descr="Image result for cli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8" y="3658726"/>
            <a:ext cx="476175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/>
              <a:t>Multiprocessor operating systems</a:t>
            </a:r>
            <a:endParaRPr lang="en-IN" dirty="0" smtClean="0"/>
          </a:p>
          <a:p>
            <a:pPr lvl="1"/>
            <a:r>
              <a:rPr lang="en-US" dirty="0"/>
              <a:t>A computer system </a:t>
            </a:r>
            <a:r>
              <a:rPr lang="en-US" dirty="0">
                <a:solidFill>
                  <a:schemeClr val="accent6"/>
                </a:solidFill>
              </a:rPr>
              <a:t>consist two or more CPUs </a:t>
            </a:r>
            <a:r>
              <a:rPr lang="en-US" dirty="0"/>
              <a:t>is called multiprocessor. </a:t>
            </a:r>
          </a:p>
          <a:p>
            <a:pPr lvl="1"/>
            <a:r>
              <a:rPr lang="en-US" dirty="0"/>
              <a:t>It is also called </a:t>
            </a:r>
            <a:r>
              <a:rPr lang="en-US" dirty="0">
                <a:solidFill>
                  <a:schemeClr val="accent6"/>
                </a:solidFill>
              </a:rPr>
              <a:t>parallel computers, multicomputer or multiprocessor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need special OS </a:t>
            </a:r>
            <a:r>
              <a:rPr lang="en-US" dirty="0"/>
              <a:t>or some variations on server OS with special features for </a:t>
            </a:r>
            <a:r>
              <a:rPr lang="en-US" dirty="0">
                <a:solidFill>
                  <a:schemeClr val="accent6"/>
                </a:solidFill>
              </a:rPr>
              <a:t>communication, connectivity and consistency</a:t>
            </a:r>
            <a:r>
              <a:rPr lang="en-US" dirty="0" smtClean="0"/>
              <a:t>.</a:t>
            </a:r>
          </a:p>
          <a:p>
            <a:pPr lvl="1"/>
            <a:r>
              <a:rPr lang="en-IN" dirty="0"/>
              <a:t>Examples: Windows and Linux.</a:t>
            </a:r>
          </a:p>
        </p:txBody>
      </p:sp>
      <p:pic>
        <p:nvPicPr>
          <p:cNvPr id="5" name="Picture 2" descr="Image result for multiprocessor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81" y="3015916"/>
            <a:ext cx="6800419" cy="32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60" y="935807"/>
            <a:ext cx="3728074" cy="24028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8878" y="6135540"/>
            <a:ext cx="81381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252319"/>
              </p:ext>
            </p:extLst>
          </p:nvPr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446818"/>
              </p:ext>
            </p:extLst>
          </p:nvPr>
        </p:nvGraphicFramePr>
        <p:xfrm>
          <a:off x="1787807" y="5738667"/>
          <a:ext cx="71323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132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difference</a:t>
                      </a:r>
                      <a:r>
                        <a:rPr lang="en-US" sz="2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primary memory and secondary memory.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335781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/>
                </a:solidFill>
              </a:rPr>
              <a:t>Volatile</a:t>
            </a:r>
          </a:p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/>
                </a:solidFill>
              </a:rPr>
              <a:t>RAM &amp; ROM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42438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/>
                </a:solidFill>
              </a:rPr>
              <a:t>Non-Volatile</a:t>
            </a:r>
          </a:p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/>
                </a:solidFill>
              </a:rPr>
              <a:t>HDD, CD &amp; DVD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08837" y="900956"/>
            <a:ext cx="3337917" cy="155448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dirty="0">
                <a:solidFill>
                  <a:schemeClr val="tx1"/>
                </a:solidFill>
              </a:rPr>
              <a:t>Memory is device that is used to store </a:t>
            </a:r>
            <a:r>
              <a:rPr lang="en-US" sz="3100" dirty="0" smtClean="0">
                <a:solidFill>
                  <a:schemeClr val="tx1"/>
                </a:solidFill>
              </a:rPr>
              <a:t>data/information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335781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Primary Memory </a:t>
            </a:r>
            <a:endParaRPr lang="en-US" sz="2400" b="1" dirty="0"/>
          </a:p>
        </p:txBody>
      </p:sp>
      <p:sp>
        <p:nvSpPr>
          <p:cNvPr id="12" name="Freeform 11"/>
          <p:cNvSpPr/>
          <p:nvPr/>
        </p:nvSpPr>
        <p:spPr>
          <a:xfrm>
            <a:off x="5742438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Secondary </a:t>
            </a:r>
            <a:r>
              <a:rPr lang="en-US" sz="2400" dirty="0"/>
              <a:t>Memory 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77795" y="2450674"/>
            <a:ext cx="0" cy="457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13527" y="2886922"/>
            <a:ext cx="4389120" cy="1716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04739" y="2877394"/>
            <a:ext cx="0" cy="5029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11396" y="2891680"/>
            <a:ext cx="0" cy="4846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761"/>
            <a:ext cx="3554933" cy="18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Personal computer operating systems</a:t>
            </a:r>
            <a:endParaRPr lang="en-IN" dirty="0" smtClean="0"/>
          </a:p>
          <a:p>
            <a:pPr lvl="1"/>
            <a:r>
              <a:rPr lang="en-US" dirty="0"/>
              <a:t>The operating </a:t>
            </a:r>
            <a:r>
              <a:rPr lang="en-US" dirty="0">
                <a:solidFill>
                  <a:schemeClr val="accent6"/>
                </a:solidFill>
              </a:rPr>
              <a:t>systems installed on our personal computer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laptops</a:t>
            </a:r>
            <a:r>
              <a:rPr lang="en-US" dirty="0"/>
              <a:t> are personal OS.</a:t>
            </a:r>
          </a:p>
          <a:p>
            <a:pPr lvl="1"/>
            <a:r>
              <a:rPr lang="en-US" dirty="0"/>
              <a:t>Job of this OS is to </a:t>
            </a:r>
            <a:r>
              <a:rPr lang="en-US" dirty="0">
                <a:solidFill>
                  <a:schemeClr val="accent6"/>
                </a:solidFill>
              </a:rPr>
              <a:t>provide good support to single user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OS is widely </a:t>
            </a:r>
            <a:r>
              <a:rPr lang="en-US" dirty="0">
                <a:solidFill>
                  <a:schemeClr val="accent6"/>
                </a:solidFill>
              </a:rPr>
              <a:t>used for word processing, spreadsheet and internet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Linux, Windows vista and Macintosh.</a:t>
            </a:r>
            <a:endParaRPr lang="en-IN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 b="7238"/>
          <a:stretch/>
        </p:blipFill>
        <p:spPr bwMode="auto">
          <a:xfrm>
            <a:off x="6801853" y="2538663"/>
            <a:ext cx="5132310" cy="3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/>
              <a:t>Handhelds computer operating systems</a:t>
            </a:r>
            <a:endParaRPr lang="en-IN" dirty="0" smtClean="0"/>
          </a:p>
          <a:p>
            <a:pPr lvl="1"/>
            <a:r>
              <a:rPr lang="en-US" dirty="0"/>
              <a:t>A handheld computer or PDA (Personal Digital Assistant) is </a:t>
            </a:r>
            <a:r>
              <a:rPr lang="en-US" dirty="0">
                <a:solidFill>
                  <a:schemeClr val="accent6"/>
                </a:solidFill>
              </a:rPr>
              <a:t>small computer that fit in a Pocket and perform small number of functions such as electronic address book, memo pad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runs on these devices are handheld OS.</a:t>
            </a:r>
          </a:p>
          <a:p>
            <a:pPr lvl="1"/>
            <a:r>
              <a:rPr lang="en-US" dirty="0"/>
              <a:t>These OS also </a:t>
            </a:r>
            <a:r>
              <a:rPr lang="en-US" dirty="0">
                <a:solidFill>
                  <a:schemeClr val="accent6"/>
                </a:solidFill>
              </a:rPr>
              <a:t>provides ability to handle telephony, digital photography</a:t>
            </a:r>
            <a:r>
              <a:rPr lang="en-US" dirty="0"/>
              <a:t> and other functions.</a:t>
            </a:r>
          </a:p>
          <a:p>
            <a:pPr lvl="1"/>
            <a:r>
              <a:rPr lang="en-US" dirty="0"/>
              <a:t>Examples: Symbian OS, Palm OS.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5" y="2968735"/>
            <a:ext cx="4647032" cy="34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1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Embedded operating systems</a:t>
            </a:r>
            <a:endParaRPr lang="en-IN" dirty="0" smtClean="0"/>
          </a:p>
          <a:p>
            <a:pPr lvl="1"/>
            <a:r>
              <a:rPr lang="en-US" dirty="0"/>
              <a:t>This OS is installed in </a:t>
            </a:r>
            <a:r>
              <a:rPr lang="en-US" dirty="0">
                <a:solidFill>
                  <a:schemeClr val="accent6"/>
                </a:solidFill>
              </a:rPr>
              <a:t>ATMs, printers, calculators and washing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runs on the computer that </a:t>
            </a:r>
            <a:r>
              <a:rPr lang="en-US" dirty="0">
                <a:solidFill>
                  <a:schemeClr val="accent6"/>
                </a:solidFill>
              </a:rPr>
              <a:t>control devices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neither allow to download new software nor accept user installed software</a:t>
            </a:r>
            <a:r>
              <a:rPr lang="en-US" dirty="0"/>
              <a:t>. So there is no need for protection.</a:t>
            </a:r>
          </a:p>
          <a:p>
            <a:pPr lvl="1"/>
            <a:r>
              <a:rPr lang="en-US" dirty="0"/>
              <a:t>Examples: QNX, </a:t>
            </a:r>
            <a:r>
              <a:rPr lang="en-US" dirty="0" err="1"/>
              <a:t>VxWorks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t="3961" r="27707" b="6024"/>
          <a:stretch/>
        </p:blipFill>
        <p:spPr bwMode="auto">
          <a:xfrm>
            <a:off x="7431962" y="2828874"/>
            <a:ext cx="1748588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2" y="3848874"/>
            <a:ext cx="203019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Image result for calcula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9" y="3755020"/>
            <a:ext cx="1965812" cy="17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Image result for washing mach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13" y="3085433"/>
            <a:ext cx="2474508" cy="3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Sensor node operating systems</a:t>
            </a:r>
            <a:endParaRPr lang="en-IN" dirty="0" smtClean="0"/>
          </a:p>
          <a:p>
            <a:pPr lvl="1"/>
            <a:r>
              <a:rPr lang="en-US" dirty="0">
                <a:solidFill>
                  <a:schemeClr val="accent6"/>
                </a:solidFill>
              </a:rPr>
              <a:t>Network of tiny sensor nodes </a:t>
            </a:r>
            <a:r>
              <a:rPr lang="en-US" dirty="0"/>
              <a:t>are being developed for numerous purpose.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Each nodes are tiny computers with a CPU, RAM, ROM and one or more environmental sensors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installed in these nodes are sensor node OS.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communicate with each other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with base station using wireless communication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sensor network are </a:t>
            </a:r>
            <a:r>
              <a:rPr lang="en-US" dirty="0">
                <a:solidFill>
                  <a:schemeClr val="accent6"/>
                </a:solidFill>
              </a:rPr>
              <a:t>used to protect area of building, detect fires in forest, measure temperature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TinyOS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01" y="3553514"/>
            <a:ext cx="6070467" cy="269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3577144"/>
            <a:ext cx="2986840" cy="26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Real time operating systems</a:t>
            </a:r>
            <a:endParaRPr lang="en-IN" dirty="0" smtClean="0"/>
          </a:p>
          <a:p>
            <a:pPr lvl="1"/>
            <a:r>
              <a:rPr lang="en-US" dirty="0"/>
              <a:t>These systems having </a:t>
            </a:r>
            <a:r>
              <a:rPr lang="en-US" dirty="0">
                <a:solidFill>
                  <a:schemeClr val="accent6"/>
                </a:solidFill>
              </a:rPr>
              <a:t>time as a key parameter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Real time OS </a:t>
            </a:r>
            <a:r>
              <a:rPr lang="en-US" dirty="0">
                <a:solidFill>
                  <a:schemeClr val="accent6"/>
                </a:solidFill>
              </a:rPr>
              <a:t>has well defined fixed time constraints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Processing must be done within defined time constraints </a:t>
            </a:r>
            <a:r>
              <a:rPr lang="en-US" dirty="0"/>
              <a:t>otherwise system fails. </a:t>
            </a:r>
          </a:p>
          <a:p>
            <a:pPr lvl="1"/>
            <a:r>
              <a:rPr lang="en-US" dirty="0"/>
              <a:t>Two types of real time OS: </a:t>
            </a:r>
          </a:p>
          <a:p>
            <a:pPr lvl="2"/>
            <a:r>
              <a:rPr lang="en-US" dirty="0"/>
              <a:t>Hard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can cause any permanent damage</a:t>
            </a:r>
            <a:r>
              <a:rPr lang="en-US" dirty="0"/>
              <a:t>. Many of these are found in industrial process control, car engine control system.</a:t>
            </a:r>
          </a:p>
          <a:p>
            <a:pPr lvl="2"/>
            <a:r>
              <a:rPr lang="en-US" dirty="0"/>
              <a:t>Soft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does not cause any permanent damage</a:t>
            </a:r>
            <a:r>
              <a:rPr lang="en-US" dirty="0"/>
              <a:t>. Used in digital audio, multimedia system.</a:t>
            </a:r>
          </a:p>
          <a:p>
            <a:pPr lvl="1"/>
            <a:r>
              <a:rPr lang="en-US" dirty="0"/>
              <a:t>Examples: e-Cos.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Smart card operating systems</a:t>
            </a:r>
            <a:endParaRPr lang="en-IN" dirty="0" smtClean="0"/>
          </a:p>
          <a:p>
            <a:pPr lvl="1"/>
            <a:r>
              <a:rPr lang="en-US" dirty="0"/>
              <a:t>Smallest OS run on </a:t>
            </a:r>
            <a:r>
              <a:rPr lang="en-US" dirty="0">
                <a:solidFill>
                  <a:schemeClr val="accent6"/>
                </a:solidFill>
              </a:rPr>
              <a:t>smart cards which are credit card sized devices containing CPU chip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OS are </a:t>
            </a:r>
            <a:r>
              <a:rPr lang="en-US" dirty="0">
                <a:solidFill>
                  <a:schemeClr val="accent6"/>
                </a:solidFill>
              </a:rPr>
              <a:t>installed on electronic payments cards such as debit card, credit card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They have </a:t>
            </a:r>
            <a:r>
              <a:rPr lang="en-US" dirty="0">
                <a:solidFill>
                  <a:schemeClr val="accent6"/>
                </a:solidFill>
              </a:rPr>
              <a:t>limited processing power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smart cards are Java oriented. ROM on smart card holds an interpreter for the JVM – small program.</a:t>
            </a:r>
            <a:endParaRPr lang="en-IN" dirty="0"/>
          </a:p>
        </p:txBody>
      </p:sp>
      <p:pic>
        <p:nvPicPr>
          <p:cNvPr id="4" name="Picture 2" descr="Image result for smart c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b="19443"/>
          <a:stretch/>
        </p:blipFill>
        <p:spPr bwMode="auto">
          <a:xfrm>
            <a:off x="7511716" y="2884003"/>
            <a:ext cx="3928641" cy="2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calls?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mechanism that provides the interface between a process and the operating system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computer program makes a system call </a:t>
            </a:r>
            <a:r>
              <a:rPr lang="en-US" b="1" dirty="0">
                <a:solidFill>
                  <a:schemeClr val="accent6"/>
                </a:solidFill>
              </a:rPr>
              <a:t>when it makes a request to the operating system's kernel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It is a </a:t>
            </a:r>
            <a:r>
              <a:rPr lang="en-US" b="1" dirty="0">
                <a:solidFill>
                  <a:schemeClr val="accent6"/>
                </a:solidFill>
              </a:rPr>
              <a:t>programmatic method </a:t>
            </a:r>
            <a:r>
              <a:rPr lang="en-US" dirty="0"/>
              <a:t>in which a </a:t>
            </a:r>
            <a:r>
              <a:rPr lang="en-US" b="1" dirty="0">
                <a:solidFill>
                  <a:schemeClr val="accent6"/>
                </a:solidFill>
              </a:rPr>
              <a:t>computer program requests a service from the kernel </a:t>
            </a:r>
            <a:r>
              <a:rPr lang="en-US" dirty="0"/>
              <a:t>of the OS.</a:t>
            </a:r>
          </a:p>
          <a:p>
            <a:r>
              <a:rPr lang="en-US" dirty="0" smtClean="0"/>
              <a:t>System </a:t>
            </a:r>
            <a:r>
              <a:rPr lang="en-US" dirty="0"/>
              <a:t>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</a:t>
            </a:r>
            <a:r>
              <a:rPr lang="en-US" dirty="0"/>
              <a:t>to the user programs via </a:t>
            </a:r>
            <a:r>
              <a:rPr lang="en-US" b="1" dirty="0">
                <a:solidFill>
                  <a:schemeClr val="accent6"/>
                </a:solidFill>
              </a:rPr>
              <a:t>Application Program Interface(API</a:t>
            </a:r>
            <a:r>
              <a:rPr lang="en-US" b="1" dirty="0" smtClean="0">
                <a:solidFill>
                  <a:schemeClr val="accent6"/>
                </a:solidFill>
              </a:rPr>
              <a:t>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System </a:t>
            </a:r>
            <a:r>
              <a:rPr lang="en-US" dirty="0"/>
              <a:t>calls are the </a:t>
            </a:r>
            <a:r>
              <a:rPr lang="en-US" b="1" dirty="0">
                <a:solidFill>
                  <a:schemeClr val="accent6"/>
                </a:solidFill>
              </a:rPr>
              <a:t>only entry points for the kernel system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1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system </a:t>
            </a:r>
            <a:r>
              <a:rPr lang="en-US" dirty="0"/>
              <a:t>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</a:t>
            </a:r>
            <a:r>
              <a:rPr lang="en-US" b="1" dirty="0" smtClean="0">
                <a:solidFill>
                  <a:schemeClr val="accent6"/>
                </a:solidFill>
              </a:rPr>
              <a:t>Control</a:t>
            </a:r>
            <a:r>
              <a:rPr lang="en-US" dirty="0" smtClean="0"/>
              <a:t>: This </a:t>
            </a:r>
            <a:r>
              <a:rPr lang="en-US" dirty="0"/>
              <a:t>system calls perform the task of </a:t>
            </a:r>
            <a:r>
              <a:rPr lang="en-US" b="1" dirty="0">
                <a:solidFill>
                  <a:schemeClr val="accent6"/>
                </a:solidFill>
              </a:rPr>
              <a:t>process creation, process termination</a:t>
            </a:r>
            <a:r>
              <a:rPr lang="en-US" dirty="0"/>
              <a:t>, etc.</a:t>
            </a:r>
          </a:p>
          <a:p>
            <a:pPr lvl="1"/>
            <a:r>
              <a:rPr lang="en-US" dirty="0" smtClean="0"/>
              <a:t>Functions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End </a:t>
            </a:r>
            <a:r>
              <a:rPr lang="en-US" dirty="0"/>
              <a:t>and </a:t>
            </a:r>
            <a:r>
              <a:rPr lang="en-US" dirty="0" smtClean="0"/>
              <a:t>abort</a:t>
            </a:r>
            <a:endParaRPr lang="en-US" dirty="0"/>
          </a:p>
          <a:p>
            <a:pPr lvl="2"/>
            <a:r>
              <a:rPr lang="en-US" dirty="0"/>
              <a:t>Load and </a:t>
            </a:r>
            <a:r>
              <a:rPr lang="en-US" dirty="0" smtClean="0"/>
              <a:t>execute</a:t>
            </a:r>
            <a:endParaRPr lang="en-US" dirty="0"/>
          </a:p>
          <a:p>
            <a:pPr lvl="2"/>
            <a:r>
              <a:rPr lang="en-US" dirty="0"/>
              <a:t>Create </a:t>
            </a:r>
            <a:r>
              <a:rPr lang="en-US" dirty="0" smtClean="0"/>
              <a:t>process </a:t>
            </a:r>
            <a:r>
              <a:rPr lang="en-US" dirty="0"/>
              <a:t>and </a:t>
            </a:r>
            <a:r>
              <a:rPr lang="en-US" dirty="0" smtClean="0"/>
              <a:t>terminate process</a:t>
            </a:r>
            <a:endParaRPr lang="en-US" dirty="0"/>
          </a:p>
          <a:p>
            <a:pPr lvl="2"/>
            <a:r>
              <a:rPr lang="en-US" dirty="0"/>
              <a:t>Wait and </a:t>
            </a:r>
            <a:r>
              <a:rPr lang="en-US" dirty="0" smtClean="0"/>
              <a:t>signed event</a:t>
            </a:r>
            <a:endParaRPr lang="en-US" dirty="0"/>
          </a:p>
          <a:p>
            <a:pPr lvl="2"/>
            <a:r>
              <a:rPr lang="en-US" dirty="0"/>
              <a:t>Allocate and free memory</a:t>
            </a:r>
          </a:p>
          <a:p>
            <a:r>
              <a:rPr lang="en-US" b="1" dirty="0">
                <a:solidFill>
                  <a:schemeClr val="accent6"/>
                </a:solidFill>
              </a:rPr>
              <a:t>File Management</a:t>
            </a:r>
            <a:r>
              <a:rPr lang="en-US" dirty="0" smtClean="0"/>
              <a:t>: File </a:t>
            </a:r>
            <a:r>
              <a:rPr lang="en-US" dirty="0"/>
              <a:t>management system calls handle </a:t>
            </a:r>
            <a:r>
              <a:rPr lang="en-US" b="1" dirty="0">
                <a:solidFill>
                  <a:schemeClr val="accent6"/>
                </a:solidFill>
              </a:rPr>
              <a:t>file manipulation jobs like creating a file, reading, and writing</a:t>
            </a:r>
            <a:r>
              <a:rPr lang="en-US" dirty="0"/>
              <a:t>, etc.</a:t>
            </a:r>
          </a:p>
          <a:p>
            <a:pPr lvl="1"/>
            <a:r>
              <a:rPr lang="en-US" dirty="0" smtClean="0"/>
              <a:t>Functions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Create </a:t>
            </a:r>
            <a:r>
              <a:rPr lang="en-US" dirty="0"/>
              <a:t>a file</a:t>
            </a:r>
          </a:p>
          <a:p>
            <a:pPr lvl="2"/>
            <a:r>
              <a:rPr lang="en-US" dirty="0"/>
              <a:t>Delete file</a:t>
            </a:r>
          </a:p>
          <a:p>
            <a:pPr lvl="2"/>
            <a:r>
              <a:rPr lang="en-US" dirty="0"/>
              <a:t>Open and close file</a:t>
            </a:r>
          </a:p>
          <a:p>
            <a:pPr lvl="2"/>
            <a:r>
              <a:rPr lang="en-US" dirty="0"/>
              <a:t>Read, </a:t>
            </a:r>
            <a:r>
              <a:rPr lang="en-US" dirty="0" smtClean="0"/>
              <a:t>write </a:t>
            </a:r>
            <a:r>
              <a:rPr lang="en-US" dirty="0"/>
              <a:t>and reposition</a:t>
            </a:r>
          </a:p>
          <a:p>
            <a:pPr lvl="2"/>
            <a:r>
              <a:rPr lang="en-US" dirty="0"/>
              <a:t>Get and set file </a:t>
            </a:r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system </a:t>
            </a:r>
            <a:r>
              <a:rPr lang="en-US" dirty="0"/>
              <a:t>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Device Management</a:t>
            </a:r>
            <a:r>
              <a:rPr lang="en-US" dirty="0" smtClean="0"/>
              <a:t>: Device </a:t>
            </a:r>
            <a:r>
              <a:rPr lang="en-US" dirty="0"/>
              <a:t>management does the job of </a:t>
            </a:r>
            <a:r>
              <a:rPr lang="en-US" b="1" dirty="0">
                <a:solidFill>
                  <a:schemeClr val="accent6"/>
                </a:solidFill>
              </a:rPr>
              <a:t>device manipulation like reading from device buffers, writing into device buffers</a:t>
            </a:r>
            <a:r>
              <a:rPr lang="en-US" dirty="0"/>
              <a:t>, etc.</a:t>
            </a:r>
          </a:p>
          <a:p>
            <a:pPr lvl="1"/>
            <a:r>
              <a:rPr lang="en-US" dirty="0" smtClean="0"/>
              <a:t>Functions</a:t>
            </a:r>
            <a:endParaRPr lang="en-US" dirty="0"/>
          </a:p>
          <a:p>
            <a:pPr lvl="2"/>
            <a:r>
              <a:rPr lang="en-US" dirty="0" smtClean="0"/>
              <a:t>Request </a:t>
            </a:r>
            <a:r>
              <a:rPr lang="en-US" dirty="0"/>
              <a:t>and release device</a:t>
            </a:r>
          </a:p>
          <a:p>
            <a:pPr lvl="2"/>
            <a:r>
              <a:rPr lang="en-US" dirty="0"/>
              <a:t>Logically attach/ detach devices</a:t>
            </a:r>
          </a:p>
          <a:p>
            <a:pPr lvl="2"/>
            <a:r>
              <a:rPr lang="en-US" dirty="0"/>
              <a:t>Get and Set device attributes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Information Maintenance</a:t>
            </a:r>
            <a:r>
              <a:rPr lang="en-US" dirty="0" smtClean="0"/>
              <a:t>: It </a:t>
            </a:r>
            <a:r>
              <a:rPr lang="en-US" b="1" dirty="0">
                <a:solidFill>
                  <a:schemeClr val="accent6"/>
                </a:solidFill>
              </a:rPr>
              <a:t>handles information </a:t>
            </a:r>
            <a:r>
              <a:rPr lang="en-US" dirty="0"/>
              <a:t>and its </a:t>
            </a:r>
            <a:r>
              <a:rPr lang="en-US" b="1" dirty="0">
                <a:solidFill>
                  <a:schemeClr val="accent6"/>
                </a:solidFill>
              </a:rPr>
              <a:t>transfer between the OS and </a:t>
            </a:r>
            <a:r>
              <a:rPr lang="en-US" b="1" dirty="0" smtClean="0">
                <a:solidFill>
                  <a:schemeClr val="accent6"/>
                </a:solidFill>
              </a:rPr>
              <a:t>user </a:t>
            </a:r>
            <a:r>
              <a:rPr lang="en-US" b="1" dirty="0">
                <a:solidFill>
                  <a:schemeClr val="accent6"/>
                </a:solidFill>
              </a:rPr>
              <a:t>program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Functions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Get </a:t>
            </a:r>
            <a:r>
              <a:rPr lang="en-US" dirty="0"/>
              <a:t>or set time and date</a:t>
            </a:r>
          </a:p>
          <a:p>
            <a:pPr lvl="2"/>
            <a:r>
              <a:rPr lang="en-US" dirty="0"/>
              <a:t>Get process and device </a:t>
            </a:r>
            <a:r>
              <a:rPr lang="en-US" dirty="0" smtClean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1405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Module (</a:t>
            </a:r>
            <a:r>
              <a:rPr lang="en-US" dirty="0" err="1" smtClean="0"/>
              <a:t>Input/Output</a:t>
            </a:r>
            <a:r>
              <a:rPr lang="en-US" dirty="0" smtClean="0"/>
              <a:t> Module)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module is a </a:t>
            </a:r>
            <a:r>
              <a:rPr lang="en-US" b="1" dirty="0">
                <a:solidFill>
                  <a:schemeClr val="accent6"/>
                </a:solidFill>
              </a:rPr>
              <a:t>device that acts as the connective bridge between a computer system </a:t>
            </a:r>
            <a:r>
              <a:rPr lang="en-US" dirty="0"/>
              <a:t>at one end </a:t>
            </a:r>
            <a:r>
              <a:rPr lang="en-US" b="1" dirty="0">
                <a:solidFill>
                  <a:schemeClr val="accent6"/>
                </a:solidFill>
              </a:rPr>
              <a:t>and an I/O or peripheral device </a:t>
            </a:r>
            <a:r>
              <a:rPr lang="en-US" dirty="0"/>
              <a:t>at the other, such as a printer, webcam or scanner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3683" r="2380" b="4424"/>
          <a:stretch/>
        </p:blipFill>
        <p:spPr>
          <a:xfrm>
            <a:off x="4570809" y="1559859"/>
            <a:ext cx="7490012" cy="33348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1941828"/>
            <a:ext cx="4439630" cy="25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I/O module is a </a:t>
            </a:r>
            <a:r>
              <a:rPr lang="en-US" b="1" dirty="0" smtClean="0">
                <a:solidFill>
                  <a:schemeClr val="accent6"/>
                </a:solidFill>
              </a:rPr>
              <a:t>mediator between the processor/memory  and an I/O devices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</a:t>
            </a:r>
            <a:r>
              <a:rPr lang="en-US" b="1" dirty="0" smtClean="0">
                <a:solidFill>
                  <a:schemeClr val="accent6"/>
                </a:solidFill>
              </a:rPr>
              <a:t>controls the data exchange</a:t>
            </a:r>
            <a:r>
              <a:rPr lang="en-US" dirty="0" smtClean="0"/>
              <a:t> between the </a:t>
            </a:r>
            <a:r>
              <a:rPr lang="en-US" b="1" dirty="0" smtClean="0">
                <a:solidFill>
                  <a:schemeClr val="accent6"/>
                </a:solidFill>
              </a:rPr>
              <a:t>external devices and main memory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accent6"/>
                </a:solidFill>
              </a:rPr>
              <a:t>external devices and CPU registers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18412" y="1941828"/>
            <a:ext cx="968188" cy="310514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589854" y="1941828"/>
            <a:ext cx="968188" cy="310514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system </a:t>
            </a:r>
            <a:r>
              <a:rPr lang="en-US" dirty="0"/>
              <a:t>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Communication</a:t>
            </a:r>
            <a:r>
              <a:rPr lang="en-US" dirty="0" smtClean="0"/>
              <a:t>: These </a:t>
            </a:r>
            <a:r>
              <a:rPr lang="en-US" dirty="0"/>
              <a:t>types of system calls are specially used for </a:t>
            </a:r>
            <a:r>
              <a:rPr lang="en-US" b="1" dirty="0">
                <a:solidFill>
                  <a:schemeClr val="accent6"/>
                </a:solidFill>
              </a:rPr>
              <a:t>interprocess </a:t>
            </a:r>
            <a:r>
              <a:rPr lang="en-US" b="1" dirty="0" smtClean="0">
                <a:solidFill>
                  <a:schemeClr val="accent6"/>
                </a:solidFill>
              </a:rPr>
              <a:t>communications (IPC)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Functions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Create</a:t>
            </a:r>
            <a:r>
              <a:rPr lang="en-US" dirty="0"/>
              <a:t>, delete communications connections</a:t>
            </a:r>
          </a:p>
          <a:p>
            <a:pPr lvl="2"/>
            <a:r>
              <a:rPr lang="en-US" dirty="0"/>
              <a:t>Send, receive message</a:t>
            </a:r>
          </a:p>
          <a:p>
            <a:pPr lvl="2"/>
            <a:r>
              <a:rPr lang="en-US" dirty="0"/>
              <a:t>Help OS to transfer status information</a:t>
            </a:r>
          </a:p>
          <a:p>
            <a:pPr lvl="2"/>
            <a:r>
              <a:rPr lang="en-US" dirty="0"/>
              <a:t>Attach or detach remote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3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system calls </a:t>
            </a:r>
            <a:r>
              <a:rPr lang="en-US" sz="2800" dirty="0" smtClean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5"/>
            <a:ext cx="4715169" cy="3172496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dirty="0" smtClean="0"/>
              <a:t>Example</a:t>
            </a:r>
            <a:r>
              <a:rPr lang="en-US" sz="2000" dirty="0"/>
              <a:t>: In Unix Read system call is</a:t>
            </a:r>
          </a:p>
          <a:p>
            <a:pPr marL="631825" lvl="1" indent="-403225"/>
            <a:r>
              <a:rPr lang="en-US" dirty="0"/>
              <a:t>c</a:t>
            </a:r>
            <a:r>
              <a:rPr lang="en-US" dirty="0" smtClean="0"/>
              <a:t>ount = read(</a:t>
            </a:r>
            <a:r>
              <a:rPr lang="en-US" dirty="0" err="1" smtClean="0"/>
              <a:t>fd</a:t>
            </a:r>
            <a:r>
              <a:rPr lang="en-US" dirty="0"/>
              <a:t>, buffer, </a:t>
            </a:r>
            <a:r>
              <a:rPr lang="en-US" dirty="0" err="1"/>
              <a:t>nbytes</a:t>
            </a:r>
            <a:r>
              <a:rPr lang="en-US" dirty="0"/>
              <a:t>)</a:t>
            </a:r>
          </a:p>
          <a:p>
            <a:pPr marL="739775" lvl="2"/>
            <a:r>
              <a:rPr lang="en-US" dirty="0" err="1"/>
              <a:t>fd</a:t>
            </a:r>
            <a:r>
              <a:rPr lang="en-US" dirty="0"/>
              <a:t> is a file descriptor. </a:t>
            </a:r>
          </a:p>
          <a:p>
            <a:pPr marL="914400" lvl="3" indent="-282575"/>
            <a:r>
              <a:rPr lang="en-US" dirty="0"/>
              <a:t>When a file is opened, permissions are checked. </a:t>
            </a:r>
          </a:p>
          <a:p>
            <a:pPr marL="914400" lvl="3" indent="-282575"/>
            <a:r>
              <a:rPr lang="en-US" dirty="0"/>
              <a:t>If access is allowed, a number (</a:t>
            </a:r>
            <a:r>
              <a:rPr lang="en-US" dirty="0" err="1"/>
              <a:t>fd</a:t>
            </a:r>
            <a:r>
              <a:rPr lang="en-US" dirty="0"/>
              <a:t>) is returned. </a:t>
            </a:r>
          </a:p>
          <a:p>
            <a:pPr marL="914400" lvl="3" indent="-282575"/>
            <a:r>
              <a:rPr lang="en-US" dirty="0"/>
              <a:t>Then file  can be read/written.</a:t>
            </a:r>
          </a:p>
          <a:p>
            <a:pPr marL="739775" lvl="2"/>
            <a:r>
              <a:rPr lang="en-US" dirty="0" err="1"/>
              <a:t>nbytes</a:t>
            </a:r>
            <a:r>
              <a:rPr lang="en-US" dirty="0"/>
              <a:t> is number of bytes to read</a:t>
            </a:r>
          </a:p>
          <a:p>
            <a:pPr marL="739775" lvl="2"/>
            <a:r>
              <a:rPr lang="en-US" dirty="0"/>
              <a:t>buffer is where read deposits (stores) the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88282" y="1080247"/>
            <a:ext cx="7416462" cy="5078506"/>
            <a:chOff x="1173839" y="270899"/>
            <a:chExt cx="9657326" cy="6362474"/>
          </a:xfrm>
        </p:grpSpPr>
        <p:sp>
          <p:nvSpPr>
            <p:cNvPr id="6" name="Rectangle 5"/>
            <p:cNvSpPr/>
            <p:nvPr/>
          </p:nvSpPr>
          <p:spPr>
            <a:xfrm>
              <a:off x="3143251" y="5618807"/>
              <a:ext cx="5530642" cy="97789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99971" y="563588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Return to caller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99971" y="1027820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Trap to the kernel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00268" y="1492053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Put code for read in register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99971" y="2881351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Increment SP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9971" y="3345584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Call read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68" y="3809816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</a:t>
              </a:r>
              <a:r>
                <a:rPr lang="en-US" sz="2000" dirty="0" err="1" smtClean="0">
                  <a:solidFill>
                    <a:schemeClr val="bg1"/>
                  </a:solidFill>
                </a:rPr>
                <a:t>fd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9971" y="4270648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&amp;buffer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00268" y="4734880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Push </a:t>
              </a:r>
              <a:r>
                <a:rPr lang="en-US" sz="2000" dirty="0" err="1" smtClean="0">
                  <a:solidFill>
                    <a:schemeClr val="bg1"/>
                  </a:solidFill>
                </a:rPr>
                <a:t>nbytes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91226" y="5840389"/>
              <a:ext cx="1079500" cy="609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Dispatch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1271" y="5840389"/>
              <a:ext cx="1003299" cy="6094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Sys call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handler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6377" y="5840389"/>
              <a:ext cx="595162" cy="609431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3"/>
              <a:endCxn id="18" idx="1"/>
            </p:cNvCxnSpPr>
            <p:nvPr/>
          </p:nvCxnSpPr>
          <p:spPr>
            <a:xfrm>
              <a:off x="5170725" y="6145104"/>
              <a:ext cx="5956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3"/>
              <a:endCxn id="17" idx="1"/>
            </p:cNvCxnSpPr>
            <p:nvPr/>
          </p:nvCxnSpPr>
          <p:spPr>
            <a:xfrm>
              <a:off x="6361539" y="6145104"/>
              <a:ext cx="6597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920851" y="482145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20851" y="433694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920851" y="3844541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999411" y="1415257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298177" y="570258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6526087" y="5676576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7066244" y="279841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11</a:t>
              </a:r>
              <a:endParaRPr lang="en-US" sz="1200" dirty="0"/>
            </a:p>
          </p:txBody>
        </p:sp>
        <p:cxnSp>
          <p:nvCxnSpPr>
            <p:cNvPr id="28" name="Curved Connector 27"/>
            <p:cNvCxnSpPr>
              <a:stCxn id="12" idx="1"/>
              <a:endCxn id="10" idx="1"/>
            </p:cNvCxnSpPr>
            <p:nvPr/>
          </p:nvCxnSpPr>
          <p:spPr>
            <a:xfrm rot="10800000" flipH="1">
              <a:off x="4399970" y="1724171"/>
              <a:ext cx="297" cy="1853529"/>
            </a:xfrm>
            <a:prstGeom prst="curvedConnector3">
              <a:avLst>
                <a:gd name="adj1" fmla="val -1405003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3"/>
              <a:endCxn id="11" idx="3"/>
            </p:cNvCxnSpPr>
            <p:nvPr/>
          </p:nvCxnSpPr>
          <p:spPr>
            <a:xfrm>
              <a:off x="7727946" y="795704"/>
              <a:ext cx="12700" cy="2317762"/>
            </a:xfrm>
            <a:prstGeom prst="curvedConnector3">
              <a:avLst>
                <a:gd name="adj1" fmla="val 3171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143251" y="270899"/>
              <a:ext cx="5530642" cy="53479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>
              <a:stCxn id="9" idx="1"/>
              <a:endCxn id="16" idx="1"/>
            </p:cNvCxnSpPr>
            <p:nvPr/>
          </p:nvCxnSpPr>
          <p:spPr>
            <a:xfrm rot="10800000" flipV="1">
              <a:off x="4091227" y="1259936"/>
              <a:ext cx="308744" cy="4885166"/>
            </a:xfrm>
            <a:prstGeom prst="curvedConnector3">
              <a:avLst>
                <a:gd name="adj1" fmla="val 36511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17" idx="3"/>
              <a:endCxn id="8" idx="0"/>
            </p:cNvCxnSpPr>
            <p:nvPr/>
          </p:nvCxnSpPr>
          <p:spPr>
            <a:xfrm flipH="1" flipV="1">
              <a:off x="6063959" y="563587"/>
              <a:ext cx="1960611" cy="5581517"/>
            </a:xfrm>
            <a:prstGeom prst="curvedConnector4">
              <a:avLst>
                <a:gd name="adj1" fmla="val -29149"/>
                <a:gd name="adj2" fmla="val 1040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704531" y="203142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74236" y="452330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374949" y="2119359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3854362" y="2639933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7" name="Right Brace 36"/>
            <p:cNvSpPr/>
            <p:nvPr/>
          </p:nvSpPr>
          <p:spPr>
            <a:xfrm>
              <a:off x="8757807" y="598150"/>
              <a:ext cx="400050" cy="14332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>
              <a:off x="8757807" y="2903672"/>
              <a:ext cx="400050" cy="225853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69412" y="736402"/>
              <a:ext cx="1505394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Library </a:t>
              </a:r>
            </a:p>
            <a:p>
              <a:pPr algn="ctr"/>
              <a:r>
                <a:rPr lang="en-US" dirty="0" smtClean="0"/>
                <a:t>procedure </a:t>
              </a:r>
            </a:p>
            <a:p>
              <a:pPr algn="ctr"/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213054" y="3454554"/>
              <a:ext cx="1618111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User </a:t>
              </a:r>
            </a:p>
            <a:p>
              <a:pPr algn="ctr"/>
              <a:r>
                <a:rPr lang="en-US" dirty="0" smtClean="0"/>
                <a:t>program</a:t>
              </a:r>
            </a:p>
            <a:p>
              <a:pPr algn="ctr"/>
              <a:r>
                <a:rPr lang="en-US" dirty="0" smtClean="0"/>
                <a:t>calling read</a:t>
              </a:r>
              <a:endParaRPr lang="en-US" dirty="0"/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2657383" y="364581"/>
              <a:ext cx="395226" cy="514086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e 41"/>
            <p:cNvSpPr/>
            <p:nvPr/>
          </p:nvSpPr>
          <p:spPr>
            <a:xfrm>
              <a:off x="2667612" y="5665767"/>
              <a:ext cx="374768" cy="89412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57356" y="2414470"/>
              <a:ext cx="1169332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User</a:t>
              </a:r>
            </a:p>
            <a:p>
              <a:pPr algn="ctr"/>
              <a:r>
                <a:rPr lang="en-US" sz="2400" dirty="0"/>
                <a:t>s</a:t>
              </a:r>
              <a:r>
                <a:rPr lang="en-US" sz="2400" dirty="0" smtClean="0"/>
                <a:t>pace</a:t>
              </a:r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73839" y="5592280"/>
              <a:ext cx="1374976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/>
                <a:t>Kernel </a:t>
              </a:r>
            </a:p>
            <a:p>
              <a:pPr algn="ctr"/>
              <a:r>
                <a:rPr lang="en-US" sz="2400" dirty="0" smtClean="0"/>
                <a:t>space</a:t>
              </a:r>
              <a:endParaRPr lang="en-US" sz="2400" dirty="0"/>
            </a:p>
          </p:txBody>
        </p:sp>
      </p:grpSp>
      <p:sp>
        <p:nvSpPr>
          <p:cNvPr id="45" name="Left Brace 44"/>
          <p:cNvSpPr/>
          <p:nvPr/>
        </p:nvSpPr>
        <p:spPr>
          <a:xfrm>
            <a:off x="6330070" y="3925628"/>
            <a:ext cx="314683" cy="1088303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48763" y="4062834"/>
            <a:ext cx="1623449" cy="854307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>
                <a:solidFill>
                  <a:schemeClr val="accent6"/>
                </a:solidFill>
              </a:rPr>
              <a:t>Push parameter onto stack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94254" y="2761808"/>
            <a:ext cx="1901130" cy="32394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Call to library </a:t>
            </a:r>
            <a:r>
              <a:rPr lang="en-US" dirty="0" err="1" smtClean="0"/>
              <a:t>proc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8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5" grpId="0" animBg="1"/>
      <p:bldP spid="46" grpId="0" animBg="1"/>
      <p:bldP spid="4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involved in making a system </a:t>
            </a:r>
            <a:r>
              <a:rPr lang="en-US" dirty="0" smtClean="0"/>
              <a:t>call </a:t>
            </a:r>
            <a:r>
              <a:rPr lang="en-US" sz="2800" dirty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involved in making a system call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steps 1-3, the </a:t>
            </a:r>
            <a:r>
              <a:rPr lang="en-US" dirty="0">
                <a:solidFill>
                  <a:schemeClr val="accent6"/>
                </a:solidFill>
              </a:rPr>
              <a:t>calling program pushes the parameters onto the stack</a:t>
            </a:r>
            <a:r>
              <a:rPr lang="en-US" dirty="0"/>
              <a:t>. The first and third parameters are called by value, but the second one is called by its address as denoted by the &amp; symbol.</a:t>
            </a:r>
          </a:p>
          <a:p>
            <a:pPr lvl="1"/>
            <a:r>
              <a:rPr lang="en-US" dirty="0"/>
              <a:t>In step 4, the </a:t>
            </a:r>
            <a:r>
              <a:rPr lang="en-US" dirty="0">
                <a:solidFill>
                  <a:schemeClr val="accent6"/>
                </a:solidFill>
              </a:rPr>
              <a:t>actual call to the library procedure is made</a:t>
            </a:r>
            <a:r>
              <a:rPr lang="en-US" dirty="0"/>
              <a:t>. This instruction is the normal procedure call instruction used to call all procedures.</a:t>
            </a:r>
          </a:p>
          <a:p>
            <a:pPr lvl="1"/>
            <a:r>
              <a:rPr lang="en-US" dirty="0"/>
              <a:t>In step 5, the </a:t>
            </a:r>
            <a:r>
              <a:rPr lang="en-US" dirty="0">
                <a:solidFill>
                  <a:schemeClr val="accent6"/>
                </a:solidFill>
              </a:rPr>
              <a:t>library procedure places the system call number</a:t>
            </a:r>
            <a:r>
              <a:rPr lang="en-US" dirty="0"/>
              <a:t> in a place where the operating system expects it, such as a register.</a:t>
            </a:r>
          </a:p>
          <a:p>
            <a:pPr lvl="1"/>
            <a:r>
              <a:rPr lang="en-US" dirty="0"/>
              <a:t> In step 6, the </a:t>
            </a:r>
            <a:r>
              <a:rPr lang="en-US" dirty="0">
                <a:solidFill>
                  <a:schemeClr val="accent6"/>
                </a:solidFill>
              </a:rPr>
              <a:t>library procedure executes a TRAP instruction </a:t>
            </a:r>
            <a:r>
              <a:rPr lang="en-US" dirty="0"/>
              <a:t>to switch from user mode to kernel mode and start execution at a fixed address within the kernel.</a:t>
            </a:r>
          </a:p>
          <a:p>
            <a:pPr lvl="1"/>
            <a:r>
              <a:rPr lang="en-US" dirty="0"/>
              <a:t>In step 7, the </a:t>
            </a:r>
            <a:r>
              <a:rPr lang="en-US" dirty="0">
                <a:solidFill>
                  <a:schemeClr val="accent6"/>
                </a:solidFill>
              </a:rPr>
              <a:t>kernel examines the system call number and then dispatches</a:t>
            </a:r>
            <a:r>
              <a:rPr lang="en-US" dirty="0"/>
              <a:t> it to the correct system call handler. This correct number is given in the table of system call handlers by pointers referenced at the system call number.</a:t>
            </a:r>
          </a:p>
          <a:p>
            <a:pPr lvl="1"/>
            <a:r>
              <a:rPr lang="en-US" dirty="0"/>
              <a:t>In step 8, the </a:t>
            </a:r>
            <a:r>
              <a:rPr lang="en-US" dirty="0">
                <a:solidFill>
                  <a:schemeClr val="accent6"/>
                </a:solidFill>
              </a:rPr>
              <a:t>system call handler runs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step 9, the </a:t>
            </a:r>
            <a:r>
              <a:rPr lang="en-US" dirty="0">
                <a:solidFill>
                  <a:schemeClr val="accent6"/>
                </a:solidFill>
              </a:rPr>
              <a:t>operation is completed</a:t>
            </a:r>
            <a:r>
              <a:rPr lang="en-US" dirty="0"/>
              <a:t>, and the </a:t>
            </a:r>
            <a:r>
              <a:rPr lang="en-US" dirty="0">
                <a:solidFill>
                  <a:schemeClr val="accent6"/>
                </a:solidFill>
              </a:rPr>
              <a:t>user is given back control</a:t>
            </a:r>
            <a:r>
              <a:rPr lang="en-US" dirty="0"/>
              <a:t> once the TRAP instruction is set.</a:t>
            </a:r>
          </a:p>
          <a:p>
            <a:pPr lvl="1"/>
            <a:r>
              <a:rPr lang="en-US" dirty="0"/>
              <a:t>In step 10, this </a:t>
            </a:r>
            <a:r>
              <a:rPr lang="en-US" dirty="0">
                <a:solidFill>
                  <a:schemeClr val="accent6"/>
                </a:solidFill>
              </a:rPr>
              <a:t>procedure returns to the user program</a:t>
            </a:r>
            <a:r>
              <a:rPr lang="en-US" dirty="0"/>
              <a:t>, like how all normal library procedures do.</a:t>
            </a:r>
          </a:p>
          <a:p>
            <a:pPr lvl="1"/>
            <a:r>
              <a:rPr lang="en-US" dirty="0"/>
              <a:t>In step 11, the </a:t>
            </a:r>
            <a:r>
              <a:rPr lang="en-US" dirty="0">
                <a:solidFill>
                  <a:schemeClr val="accent6"/>
                </a:solidFill>
              </a:rPr>
              <a:t>operating system has to clear the stack</a:t>
            </a:r>
            <a:r>
              <a:rPr lang="en-US" dirty="0"/>
              <a:t>, so it increments it enough so that it is empty.</a:t>
            </a:r>
          </a:p>
        </p:txBody>
      </p:sp>
    </p:spTree>
    <p:extLst>
      <p:ext uri="{BB962C8B-B14F-4D97-AF65-F5344CB8AC3E}">
        <p14:creationId xmlns:p14="http://schemas.microsoft.com/office/powerpoint/2010/main" val="25783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</a:t>
            </a:r>
            <a:r>
              <a:rPr lang="en-IN" dirty="0" smtClean="0"/>
              <a:t>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2" y="860608"/>
            <a:ext cx="87770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</a:t>
            </a:r>
            <a:r>
              <a:rPr lang="en-IN" dirty="0" smtClean="0"/>
              <a:t>calls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784" y="863600"/>
            <a:ext cx="88153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(OS)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Monolithic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Layered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Microkernel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Client-server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Virtual machines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VM/370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Virtual machines rediscovered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The java virtual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Exokernels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OS </a:t>
            </a:r>
            <a:r>
              <a:rPr lang="en-US" b="1" dirty="0">
                <a:solidFill>
                  <a:schemeClr val="accent6"/>
                </a:solidFill>
              </a:rPr>
              <a:t>runs as a single program in kernel mode</a:t>
            </a:r>
            <a:r>
              <a:rPr lang="en-US" dirty="0"/>
              <a:t>.</a:t>
            </a:r>
          </a:p>
          <a:p>
            <a:r>
              <a:rPr lang="en-US" dirty="0"/>
              <a:t>OS is written as a </a:t>
            </a:r>
            <a:r>
              <a:rPr lang="en-US" b="1" dirty="0">
                <a:solidFill>
                  <a:schemeClr val="accent6"/>
                </a:solidFill>
              </a:rPr>
              <a:t>collection of procedures, linked together into a single large executable binary program</a:t>
            </a:r>
            <a:r>
              <a:rPr lang="en-US" dirty="0"/>
              <a:t>.</a:t>
            </a:r>
          </a:p>
          <a:p>
            <a:r>
              <a:rPr lang="en-US" dirty="0"/>
              <a:t>Each procedure has well defined interface in terms of parameter and results, and each one is free to call any other one.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67686" y="3290047"/>
            <a:ext cx="4025385" cy="2048435"/>
            <a:chOff x="4826753" y="2032714"/>
            <a:chExt cx="7365247" cy="3776379"/>
          </a:xfrm>
        </p:grpSpPr>
        <p:sp>
          <p:nvSpPr>
            <p:cNvPr id="8" name="Oval 7"/>
            <p:cNvSpPr/>
            <p:nvPr/>
          </p:nvSpPr>
          <p:spPr>
            <a:xfrm>
              <a:off x="8897691" y="2032714"/>
              <a:ext cx="1056068" cy="10560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541912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483143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424374" y="3616815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365605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00681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659450" y="3616813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232022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8532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113675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63223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99694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8" idx="2"/>
              <a:endCxn id="14" idx="0"/>
            </p:cNvCxnSpPr>
            <p:nvPr/>
          </p:nvCxnSpPr>
          <p:spPr>
            <a:xfrm flipH="1">
              <a:off x="7072648" y="2560748"/>
              <a:ext cx="1825043" cy="1056065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13" idx="0"/>
            </p:cNvCxnSpPr>
            <p:nvPr/>
          </p:nvCxnSpPr>
          <p:spPr>
            <a:xfrm flipH="1">
              <a:off x="8013879" y="2934124"/>
              <a:ext cx="1038470" cy="68269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4"/>
              <a:endCxn id="9" idx="0"/>
            </p:cNvCxnSpPr>
            <p:nvPr/>
          </p:nvCxnSpPr>
          <p:spPr>
            <a:xfrm flipH="1">
              <a:off x="8955110" y="3088782"/>
              <a:ext cx="470615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0" idx="0"/>
            </p:cNvCxnSpPr>
            <p:nvPr/>
          </p:nvCxnSpPr>
          <p:spPr>
            <a:xfrm>
              <a:off x="9425725" y="3088782"/>
              <a:ext cx="470616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5"/>
              <a:endCxn id="11" idx="0"/>
            </p:cNvCxnSpPr>
            <p:nvPr/>
          </p:nvCxnSpPr>
          <p:spPr>
            <a:xfrm>
              <a:off x="9799101" y="2934124"/>
              <a:ext cx="1038471" cy="68269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6"/>
              <a:endCxn id="12" idx="0"/>
            </p:cNvCxnSpPr>
            <p:nvPr/>
          </p:nvCxnSpPr>
          <p:spPr>
            <a:xfrm>
              <a:off x="9953759" y="2560748"/>
              <a:ext cx="1825044" cy="105606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4"/>
              <a:endCxn id="15" idx="1"/>
            </p:cNvCxnSpPr>
            <p:nvPr/>
          </p:nvCxnSpPr>
          <p:spPr>
            <a:xfrm>
              <a:off x="7072648" y="4443208"/>
              <a:ext cx="250534" cy="55051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4" idx="5"/>
              <a:endCxn id="16" idx="1"/>
            </p:cNvCxnSpPr>
            <p:nvPr/>
          </p:nvCxnSpPr>
          <p:spPr>
            <a:xfrm>
              <a:off x="7364822" y="4322185"/>
              <a:ext cx="911664" cy="6715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15" idx="0"/>
            </p:cNvCxnSpPr>
            <p:nvPr/>
          </p:nvCxnSpPr>
          <p:spPr>
            <a:xfrm flipH="1">
              <a:off x="7543263" y="4322186"/>
              <a:ext cx="178441" cy="58037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5"/>
              <a:endCxn id="17" idx="1"/>
            </p:cNvCxnSpPr>
            <p:nvPr/>
          </p:nvCxnSpPr>
          <p:spPr>
            <a:xfrm>
              <a:off x="8306053" y="4322186"/>
              <a:ext cx="898782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7" idx="0"/>
            </p:cNvCxnSpPr>
            <p:nvPr/>
          </p:nvCxnSpPr>
          <p:spPr>
            <a:xfrm flipH="1">
              <a:off x="9424916" y="4443211"/>
              <a:ext cx="471425" cy="459348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3"/>
              <a:endCxn id="16" idx="7"/>
            </p:cNvCxnSpPr>
            <p:nvPr/>
          </p:nvCxnSpPr>
          <p:spPr>
            <a:xfrm flipH="1">
              <a:off x="8716648" y="4322187"/>
              <a:ext cx="1828749" cy="671532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3"/>
              <a:endCxn id="18" idx="7"/>
            </p:cNvCxnSpPr>
            <p:nvPr/>
          </p:nvCxnSpPr>
          <p:spPr>
            <a:xfrm flipH="1">
              <a:off x="10594545" y="4322186"/>
              <a:ext cx="892083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4"/>
              <a:endCxn id="19" idx="7"/>
            </p:cNvCxnSpPr>
            <p:nvPr/>
          </p:nvCxnSpPr>
          <p:spPr>
            <a:xfrm flipH="1">
              <a:off x="11528268" y="4443209"/>
              <a:ext cx="250535" cy="55051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151549" y="3320602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151549" y="4718463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835439" y="2234742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Main </a:t>
              </a:r>
            </a:p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Procedure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26753" y="3554397"/>
              <a:ext cx="205733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Service </a:t>
              </a:r>
            </a:p>
            <a:p>
              <a:pPr algn="ctr"/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Procedures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29547" y="4731035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7030A0"/>
                  </a:solidFill>
                </a:rPr>
                <a:t>Utility </a:t>
              </a:r>
            </a:p>
            <a:p>
              <a:pPr algn="ctr"/>
              <a:r>
                <a:rPr lang="en-US" sz="1600" dirty="0" smtClean="0">
                  <a:solidFill>
                    <a:srgbClr val="7030A0"/>
                  </a:solidFill>
                </a:rPr>
                <a:t>Procedure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78807" y="3414687"/>
            <a:ext cx="722376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0070C0"/>
                </a:solidFill>
              </a:rPr>
              <a:t>A main program that invoke the requested service procedure.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 set of service procedures that carry out the system calls.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7030A0"/>
                </a:solidFill>
              </a:rPr>
              <a:t>A set of utility procedures that help the service procedure.</a:t>
            </a:r>
          </a:p>
        </p:txBody>
      </p:sp>
    </p:spTree>
    <p:extLst>
      <p:ext uri="{BB962C8B-B14F-4D97-AF65-F5344CB8AC3E}">
        <p14:creationId xmlns:p14="http://schemas.microsoft.com/office/powerpoint/2010/main" val="6575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system, the OS is organized as a </a:t>
            </a:r>
            <a:r>
              <a:rPr lang="en-US" b="1" dirty="0">
                <a:solidFill>
                  <a:schemeClr val="accent6"/>
                </a:solidFill>
              </a:rPr>
              <a:t>hierarchy of layers</a:t>
            </a:r>
            <a:r>
              <a:rPr lang="en-US" dirty="0"/>
              <a:t>.</a:t>
            </a:r>
          </a:p>
          <a:p>
            <a:r>
              <a:rPr lang="en-US" dirty="0"/>
              <a:t>The first system constructed in this way was </a:t>
            </a:r>
            <a:r>
              <a:rPr lang="en-US" b="1" dirty="0">
                <a:solidFill>
                  <a:schemeClr val="accent6"/>
                </a:solidFill>
              </a:rPr>
              <a:t>THE system</a:t>
            </a:r>
            <a:r>
              <a:rPr lang="en-US" dirty="0"/>
              <a:t>.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40434"/>
              </p:ext>
            </p:extLst>
          </p:nvPr>
        </p:nvGraphicFramePr>
        <p:xfrm>
          <a:off x="204057" y="1743707"/>
          <a:ext cx="11887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551"/>
                <a:gridCol w="2787981"/>
                <a:gridCol w="79366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Layer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6076"/>
              </p:ext>
            </p:extLst>
          </p:nvPr>
        </p:nvGraphicFramePr>
        <p:xfrm>
          <a:off x="212439" y="2134249"/>
          <a:ext cx="11878058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434"/>
                <a:gridCol w="2788760"/>
                <a:gridCol w="7924864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/>
                        <a:t>5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 smtClean="0"/>
                        <a:t>Operator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</a:rPr>
                        <a:t>Operator</a:t>
                      </a:r>
                      <a:r>
                        <a:rPr lang="en-US" sz="2000" b="0" kern="1200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000" b="0" kern="1200" dirty="0" smtClean="0"/>
                        <a:t>was located.</a:t>
                      </a: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02262"/>
              </p:ext>
            </p:extLst>
          </p:nvPr>
        </p:nvGraphicFramePr>
        <p:xfrm>
          <a:off x="211679" y="2531141"/>
          <a:ext cx="11878056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037"/>
                <a:gridCol w="2788760"/>
                <a:gridCol w="7920259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dirty="0" smtClean="0"/>
                        <a:t>User</a:t>
                      </a:r>
                      <a:r>
                        <a:rPr lang="en-US" sz="2000" b="0" baseline="0" dirty="0" smtClean="0"/>
                        <a:t> programs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programs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 smtClean="0"/>
                        <a:t>were found.</a:t>
                      </a:r>
                      <a:endParaRPr lang="en-US" sz="20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731821"/>
              </p:ext>
            </p:extLst>
          </p:nvPr>
        </p:nvGraphicFramePr>
        <p:xfrm>
          <a:off x="210917" y="2928033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777"/>
                <a:gridCol w="2788760"/>
                <a:gridCol w="7919519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Input / Output</a:t>
                      </a:r>
                      <a:r>
                        <a:rPr lang="en-US" sz="2000" b="0" baseline="0" dirty="0" smtClean="0"/>
                        <a:t> management</a:t>
                      </a:r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Takes care of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managing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I/O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devices</a:t>
                      </a:r>
                      <a:r>
                        <a:rPr lang="en-US" sz="20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Buffering the information.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97057"/>
              </p:ext>
            </p:extLst>
          </p:nvPr>
        </p:nvGraphicFramePr>
        <p:xfrm>
          <a:off x="210155" y="3629725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4246"/>
                <a:gridCol w="2788760"/>
                <a:gridCol w="791505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Operator-process</a:t>
                      </a:r>
                      <a:r>
                        <a:rPr lang="en-US" sz="2000" b="0" baseline="0" dirty="0" smtClean="0"/>
                        <a:t> communication</a:t>
                      </a:r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Handles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 smtClean="0"/>
                        <a:t>between each process and the operator console (i.e. user).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90891"/>
              </p:ext>
            </p:extLst>
          </p:nvPr>
        </p:nvGraphicFramePr>
        <p:xfrm>
          <a:off x="209393" y="4331417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/>
                <a:gridCol w="2788760"/>
                <a:gridCol w="7913311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Memory and drum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Did the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r>
                        <a:rPr lang="en-US" sz="2000" b="0" dirty="0" smtClean="0"/>
                        <a:t>. </a:t>
                      </a:r>
                    </a:p>
                    <a:p>
                      <a:pPr algn="just"/>
                      <a:r>
                        <a:rPr lang="en-US" sz="2000" b="0" dirty="0" smtClean="0"/>
                        <a:t>Allocated space for process in main memory and on a 512K word drum used for holding parts of processes for which there was no room in memory. 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35168"/>
              </p:ext>
            </p:extLst>
          </p:nvPr>
        </p:nvGraphicFramePr>
        <p:xfrm>
          <a:off x="208629" y="5337909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/>
                <a:gridCol w="2788760"/>
                <a:gridCol w="7913311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Processor allocation and multi-programming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Provided the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multiprogramming</a:t>
                      </a:r>
                      <a:r>
                        <a:rPr lang="en-US" sz="2000" b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 smtClean="0"/>
                        <a:t>of the CPU.</a:t>
                      </a:r>
                      <a:r>
                        <a:rPr lang="en-US" sz="2000" b="0" baseline="0" dirty="0" smtClean="0"/>
                        <a:t> </a:t>
                      </a:r>
                    </a:p>
                    <a:p>
                      <a:pPr algn="just"/>
                      <a:r>
                        <a:rPr lang="en-US" sz="2000" b="0" dirty="0" smtClean="0"/>
                        <a:t>Dealt with allocation of the processor, switching between processes when interrupts occurred or timers expired.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layered approach, the </a:t>
            </a:r>
            <a:r>
              <a:rPr lang="en-US" b="1" dirty="0">
                <a:solidFill>
                  <a:schemeClr val="accent6"/>
                </a:solidFill>
              </a:rPr>
              <a:t>designer have choice where to draw the kernel and user mode boundary</a:t>
            </a:r>
            <a:r>
              <a:rPr lang="en-US" dirty="0"/>
              <a:t>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better to put as little as possible in kernel mode</a:t>
            </a:r>
            <a:r>
              <a:rPr lang="en-US" dirty="0"/>
              <a:t> because bugs in the kernel can bring down the system instantly.</a:t>
            </a:r>
          </a:p>
          <a:p>
            <a:r>
              <a:rPr lang="en-US" dirty="0"/>
              <a:t>The microkernel design provides </a:t>
            </a:r>
            <a:r>
              <a:rPr lang="en-US" b="1" dirty="0">
                <a:solidFill>
                  <a:schemeClr val="accent6"/>
                </a:solidFill>
              </a:rPr>
              <a:t>high reliability by splitting OS up into small well defined modules, only one module run in kernel and rest of all run in user mode</a:t>
            </a:r>
            <a:r>
              <a:rPr lang="en-US" dirty="0"/>
              <a:t>.</a:t>
            </a:r>
          </a:p>
          <a:p>
            <a:r>
              <a:rPr lang="en-US" dirty="0"/>
              <a:t>As each device driver runs as a user process, a bug in audio driver will cause the sound to be stop, but not crash the computer.</a:t>
            </a:r>
          </a:p>
          <a:p>
            <a:r>
              <a:rPr lang="en-US" dirty="0"/>
              <a:t>Examples: Integrity, K42, QNX, Symbian and MINIX 3</a:t>
            </a:r>
            <a:r>
              <a:rPr lang="en-US" dirty="0" smtClean="0"/>
              <a:t>.</a:t>
            </a:r>
          </a:p>
          <a:p>
            <a:r>
              <a:rPr lang="en-US" dirty="0"/>
              <a:t>Kernel contains only</a:t>
            </a:r>
          </a:p>
          <a:p>
            <a:pPr lvl="1"/>
            <a:r>
              <a:rPr lang="en-US" dirty="0"/>
              <a:t>Sys (Kernel call handler)</a:t>
            </a:r>
          </a:p>
          <a:p>
            <a:pPr lvl="1"/>
            <a:r>
              <a:rPr lang="en-US" dirty="0"/>
              <a:t>Clock (because scheduler interact with it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4" y="4303654"/>
            <a:ext cx="5636455" cy="230259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08356" y="6056183"/>
            <a:ext cx="1493044" cy="520830"/>
          </a:xfrm>
          <a:prstGeom prst="roundRect">
            <a:avLst>
              <a:gd name="adj" fmla="val 667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Bus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8878" y="6135540"/>
            <a:ext cx="429768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252319"/>
              </p:ext>
            </p:extLst>
          </p:nvPr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703779"/>
              </p:ext>
            </p:extLst>
          </p:nvPr>
        </p:nvGraphicFramePr>
        <p:xfrm>
          <a:off x="1787807" y="5738667"/>
          <a:ext cx="329184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291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3 types of buses?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402785" cy="5590565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Provides communication among </a:t>
            </a:r>
            <a:r>
              <a:rPr lang="en-US" altLang="en-US" b="1" dirty="0" smtClean="0">
                <a:solidFill>
                  <a:srgbClr val="C00000"/>
                </a:solidFill>
              </a:rPr>
              <a:t>processors</a:t>
            </a:r>
            <a:r>
              <a:rPr lang="en-US" altLang="en-US" b="1" dirty="0">
                <a:solidFill>
                  <a:srgbClr val="C00000"/>
                </a:solidFill>
              </a:rPr>
              <a:t>, main memory, </a:t>
            </a:r>
            <a:r>
              <a:rPr lang="en-US" altLang="en-US" b="1" dirty="0" smtClean="0">
                <a:solidFill>
                  <a:srgbClr val="C00000"/>
                </a:solidFill>
              </a:rPr>
              <a:t>and </a:t>
            </a:r>
            <a:r>
              <a:rPr lang="en-US" altLang="en-US" b="1" dirty="0">
                <a:solidFill>
                  <a:srgbClr val="C00000"/>
                </a:solidFill>
              </a:rPr>
              <a:t>I/O </a:t>
            </a:r>
            <a:r>
              <a:rPr lang="en-US" altLang="en-US" b="1" dirty="0" smtClean="0">
                <a:solidFill>
                  <a:srgbClr val="C00000"/>
                </a:solidFill>
              </a:rPr>
              <a:t>devices</a:t>
            </a:r>
            <a:r>
              <a:rPr lang="en-US" altLang="en-US" dirty="0" smtClean="0"/>
              <a:t>.</a:t>
            </a:r>
          </a:p>
          <a:p>
            <a:r>
              <a:rPr lang="en-US" dirty="0"/>
              <a:t>The system bus is a pathway </a:t>
            </a:r>
            <a:r>
              <a:rPr lang="en-US" b="1" dirty="0">
                <a:solidFill>
                  <a:schemeClr val="accent6"/>
                </a:solidFill>
              </a:rPr>
              <a:t>composed of cables and connectors used to carry data</a:t>
            </a:r>
            <a:r>
              <a:rPr lang="en-US" dirty="0"/>
              <a:t> between a computer microprocessor and the main memory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Types of buses</a:t>
            </a:r>
          </a:p>
          <a:p>
            <a:pPr lvl="1"/>
            <a:r>
              <a:rPr lang="en-US" dirty="0"/>
              <a:t>Address bus - </a:t>
            </a:r>
            <a:r>
              <a:rPr lang="en-US" b="1" dirty="0">
                <a:solidFill>
                  <a:schemeClr val="accent6"/>
                </a:solidFill>
              </a:rPr>
              <a:t>carries memory addresses </a:t>
            </a:r>
            <a:r>
              <a:rPr lang="en-US" dirty="0"/>
              <a:t>from the processor to other components such as primary storage and input/output devices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Data bus - </a:t>
            </a:r>
            <a:r>
              <a:rPr lang="en-US" b="1" dirty="0">
                <a:solidFill>
                  <a:schemeClr val="accent6"/>
                </a:solidFill>
              </a:rPr>
              <a:t>carries the data</a:t>
            </a:r>
            <a:r>
              <a:rPr lang="en-US" dirty="0"/>
              <a:t> between the processor and other components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Control bus - </a:t>
            </a:r>
            <a:r>
              <a:rPr lang="en-US" b="1" dirty="0">
                <a:solidFill>
                  <a:schemeClr val="accent6"/>
                </a:solidFill>
              </a:rPr>
              <a:t>carries control signals </a:t>
            </a:r>
            <a:r>
              <a:rPr lang="en-US" dirty="0"/>
              <a:t>from the processor to other components.</a:t>
            </a:r>
            <a:endParaRPr lang="en-US" dirty="0" smtClean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7" y="711201"/>
            <a:ext cx="25511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al-World Examples of Bus Architectures - Tech Skills Class | Stud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99" y="4165249"/>
            <a:ext cx="3333750" cy="198120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5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are divided into two categories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Servers</a:t>
            </a:r>
            <a:r>
              <a:rPr lang="en-US" dirty="0">
                <a:solidFill>
                  <a:schemeClr val="accent6"/>
                </a:solidFill>
              </a:rPr>
              <a:t>: provide services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Clients</a:t>
            </a:r>
            <a:r>
              <a:rPr lang="en-US" dirty="0">
                <a:solidFill>
                  <a:schemeClr val="accent6"/>
                </a:solidFill>
              </a:rPr>
              <a:t>: uses services</a:t>
            </a:r>
          </a:p>
          <a:p>
            <a:r>
              <a:rPr lang="en-US" dirty="0"/>
              <a:t>Client and server </a:t>
            </a:r>
            <a:r>
              <a:rPr lang="en-US" b="1" dirty="0">
                <a:solidFill>
                  <a:schemeClr val="accent6"/>
                </a:solidFill>
              </a:rPr>
              <a:t>run on different computers, connected by LAN or WAN and communicate via message passing</a:t>
            </a:r>
            <a:r>
              <a:rPr lang="en-US" dirty="0"/>
              <a:t>.</a:t>
            </a:r>
          </a:p>
          <a:p>
            <a:r>
              <a:rPr lang="en-US" dirty="0"/>
              <a:t>To obtain a service, </a:t>
            </a:r>
            <a:r>
              <a:rPr lang="en-US" b="1" dirty="0">
                <a:solidFill>
                  <a:schemeClr val="accent6"/>
                </a:solidFill>
              </a:rPr>
              <a:t>a client construct a message </a:t>
            </a:r>
            <a:r>
              <a:rPr lang="en-US" dirty="0"/>
              <a:t>saying </a:t>
            </a:r>
            <a:r>
              <a:rPr lang="en-US" b="1" dirty="0">
                <a:solidFill>
                  <a:schemeClr val="accent6"/>
                </a:solidFill>
              </a:rPr>
              <a:t>what it wants and send it to server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server then does the work and send back the answer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" y="3658727"/>
            <a:ext cx="9672078" cy="2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 machine (VM) is a </a:t>
            </a:r>
            <a:r>
              <a:rPr lang="en-US" b="1" dirty="0">
                <a:solidFill>
                  <a:schemeClr val="accent6"/>
                </a:solidFill>
              </a:rPr>
              <a:t>virtual environment that functions as a virtual computer system with its own CPU, memory, network interface, and storage, created on a physical hardware </a:t>
            </a:r>
            <a:r>
              <a:rPr lang="en-US" b="1" dirty="0" smtClean="0">
                <a:solidFill>
                  <a:schemeClr val="accent6"/>
                </a:solidFill>
              </a:rPr>
              <a:t>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chemeClr val="accent6"/>
                </a:solidFill>
              </a:rPr>
              <a:t>initial releases of OS/360 were strictly batch systems</a:t>
            </a:r>
            <a:r>
              <a:rPr lang="en-US" dirty="0"/>
              <a:t>. </a:t>
            </a:r>
          </a:p>
          <a:p>
            <a:r>
              <a:rPr lang="en-US" dirty="0"/>
              <a:t>But </a:t>
            </a:r>
            <a:r>
              <a:rPr lang="en-US" b="1" dirty="0">
                <a:solidFill>
                  <a:schemeClr val="accent6"/>
                </a:solidFill>
              </a:rPr>
              <a:t>many users wanted to be able to work interactively </a:t>
            </a:r>
            <a:r>
              <a:rPr lang="en-US" dirty="0"/>
              <a:t>at a terminal, so OS designers decided to write timesharing systems for it.</a:t>
            </a:r>
          </a:p>
          <a:p>
            <a:r>
              <a:rPr lang="en-US" dirty="0"/>
              <a:t>Types of Virtual machines are:</a:t>
            </a:r>
          </a:p>
          <a:p>
            <a:pPr lvl="1"/>
            <a:r>
              <a:rPr lang="en-US" dirty="0"/>
              <a:t>VM/370</a:t>
            </a:r>
          </a:p>
          <a:p>
            <a:pPr lvl="1"/>
            <a:r>
              <a:rPr lang="en-US" dirty="0"/>
              <a:t>Virtual Machines Rediscovered</a:t>
            </a:r>
          </a:p>
          <a:p>
            <a:pPr lvl="1"/>
            <a:r>
              <a:rPr lang="en-US" dirty="0"/>
              <a:t>The Java Virtual </a:t>
            </a:r>
            <a:r>
              <a:rPr lang="en-US" dirty="0" smtClean="0"/>
              <a:t>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VM/370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Virtual </a:t>
            </a:r>
            <a:r>
              <a:rPr lang="en-US" dirty="0"/>
              <a:t>machine monitor </a:t>
            </a:r>
            <a:r>
              <a:rPr lang="en-US" b="1" dirty="0">
                <a:solidFill>
                  <a:schemeClr val="accent6"/>
                </a:solidFill>
              </a:rPr>
              <a:t>run on the bare hardware and does the multiprogramming</a:t>
            </a:r>
            <a:r>
              <a:rPr lang="en-US" dirty="0"/>
              <a:t>.</a:t>
            </a:r>
          </a:p>
          <a:p>
            <a:r>
              <a:rPr lang="en-US" dirty="0"/>
              <a:t>Each virtual machine is </a:t>
            </a:r>
            <a:r>
              <a:rPr lang="en-US" b="1" dirty="0">
                <a:solidFill>
                  <a:schemeClr val="accent6"/>
                </a:solidFill>
              </a:rPr>
              <a:t>identical to the true hardware</a:t>
            </a:r>
            <a:r>
              <a:rPr lang="en-US" dirty="0"/>
              <a:t>; each one can run any OS (may be different) that will run directly on the bare hardware.</a:t>
            </a:r>
          </a:p>
          <a:p>
            <a:r>
              <a:rPr lang="en-US" dirty="0"/>
              <a:t>On VM/370, some run OS/360 while the others run single user interactive system called CMS (Conversational Monitor System) for interactive time sharing users.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28" y="1009650"/>
            <a:ext cx="788374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VM/370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When CMS program executed a system call, a call was trapped to the operating system in its own virtual machine, not on VM/370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CMS then issued the normal hardware I/O instruction for reading its virtual disk or whatever was needed to carry out the call.</a:t>
            </a:r>
          </a:p>
          <a:p>
            <a:r>
              <a:rPr lang="en-US" dirty="0"/>
              <a:t>These I/O instructions were trapped by VM/370 which then performs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28" y="1009650"/>
            <a:ext cx="788374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Rediscovered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Companies can </a:t>
            </a:r>
            <a:r>
              <a:rPr lang="en-US" b="1" dirty="0">
                <a:solidFill>
                  <a:schemeClr val="accent6"/>
                </a:solidFill>
              </a:rPr>
              <a:t>run their mail servers, web servers, FTP servers and other servers on the same machine without having a crash of one server bring down the rest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Web hosting company offers virtual machines for rent</a:t>
            </a:r>
            <a:r>
              <a:rPr lang="en-US" dirty="0"/>
              <a:t>, where a single physical machine can run many virtual machines; each one appears to be a complete machine.</a:t>
            </a:r>
          </a:p>
          <a:p>
            <a:r>
              <a:rPr lang="en-US" dirty="0"/>
              <a:t>Customers who rent a virtual machine can run any OS or software.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981174"/>
            <a:ext cx="8486775" cy="24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Rediscovered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Another use of virtualization is for </a:t>
            </a:r>
            <a:r>
              <a:rPr lang="en-US" b="1" dirty="0">
                <a:solidFill>
                  <a:schemeClr val="accent6"/>
                </a:solidFill>
              </a:rPr>
              <a:t>end users who want to be able to run two or more operating systems at the same time, say Windows and Linux</a:t>
            </a:r>
            <a:r>
              <a:rPr lang="en-US" dirty="0"/>
              <a:t>.</a:t>
            </a:r>
          </a:p>
          <a:p>
            <a:r>
              <a:rPr lang="en-US" dirty="0"/>
              <a:t>Type 1 hypervisors </a:t>
            </a:r>
            <a:r>
              <a:rPr lang="en-US" b="1" dirty="0">
                <a:solidFill>
                  <a:schemeClr val="accent6"/>
                </a:solidFill>
              </a:rPr>
              <a:t>runs on the bare hardware</a:t>
            </a:r>
            <a:r>
              <a:rPr lang="en-US" dirty="0"/>
              <a:t>. </a:t>
            </a:r>
          </a:p>
          <a:p>
            <a:r>
              <a:rPr lang="en-US" dirty="0"/>
              <a:t>Type 2 hypervisors </a:t>
            </a:r>
            <a:r>
              <a:rPr lang="en-US" b="1" dirty="0">
                <a:solidFill>
                  <a:schemeClr val="accent6"/>
                </a:solidFill>
              </a:rPr>
              <a:t>run as application programs on top of Windows, Linux, or some other operating system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known as the host operating system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981174"/>
            <a:ext cx="8486775" cy="24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4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493301" cy="5590565"/>
          </a:xfrm>
        </p:spPr>
        <p:txBody>
          <a:bodyPr/>
          <a:lstStyle/>
          <a:p>
            <a:r>
              <a:rPr lang="en-US" dirty="0"/>
              <a:t>When Sun Microsystems invented the Java programming language, it also invented a virtual machine called the JVM (Java Virtual Machine).</a:t>
            </a:r>
          </a:p>
          <a:p>
            <a:r>
              <a:rPr lang="en-US" dirty="0"/>
              <a:t>The Java compiler produces code for JVM, which then typically is executed by a software JVM interpreter.</a:t>
            </a:r>
          </a:p>
          <a:p>
            <a:r>
              <a:rPr lang="en-US" dirty="0"/>
              <a:t>The advantage is that the JVM code can be shipped over the internet to any computer that has a JVM interpreter and run there.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7" y="1819836"/>
            <a:ext cx="4342876" cy="24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cloning (copying) the actual machine, </a:t>
            </a:r>
            <a:r>
              <a:rPr lang="en-US" b="1" dirty="0">
                <a:solidFill>
                  <a:schemeClr val="accent6"/>
                </a:solidFill>
              </a:rPr>
              <a:t>another strategy is partitioning it </a:t>
            </a:r>
            <a:r>
              <a:rPr lang="en-US" dirty="0"/>
              <a:t>(giving each user a subset of the resource).</a:t>
            </a:r>
          </a:p>
          <a:p>
            <a:r>
              <a:rPr lang="en-US" dirty="0"/>
              <a:t>For example one virtual machine might get disk blocks 0 to </a:t>
            </a:r>
            <a:r>
              <a:rPr lang="en-US" dirty="0" smtClean="0"/>
              <a:t>1023, the </a:t>
            </a:r>
            <a:r>
              <a:rPr lang="en-US" dirty="0"/>
              <a:t>next one might get block 1024 to 2047, and so 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Program running at the bottom layer (kernel mode) is called the </a:t>
            </a:r>
            <a:r>
              <a:rPr lang="en-US" b="1" dirty="0" err="1">
                <a:solidFill>
                  <a:schemeClr val="accent6"/>
                </a:solidFill>
              </a:rPr>
              <a:t>exokernel</a:t>
            </a:r>
            <a:r>
              <a:rPr lang="en-US" dirty="0"/>
              <a:t>. </a:t>
            </a:r>
          </a:p>
          <a:p>
            <a:r>
              <a:rPr lang="en-US" dirty="0"/>
              <a:t>Its job is to </a:t>
            </a:r>
            <a:r>
              <a:rPr lang="en-US" b="1" dirty="0">
                <a:solidFill>
                  <a:schemeClr val="accent6"/>
                </a:solidFill>
              </a:rPr>
              <a:t>allocate resources to virtual machines and then continuously check to make sure no machine is trying to use somebody else’s resources</a:t>
            </a:r>
            <a:r>
              <a:rPr lang="en-US" dirty="0"/>
              <a:t>.</a:t>
            </a:r>
          </a:p>
          <a:p>
            <a:r>
              <a:rPr lang="en-US" dirty="0"/>
              <a:t>The advantage of the </a:t>
            </a:r>
            <a:r>
              <a:rPr lang="en-US" dirty="0" err="1"/>
              <a:t>exokernel</a:t>
            </a:r>
            <a:r>
              <a:rPr lang="en-US" dirty="0"/>
              <a:t> scheme is that it </a:t>
            </a:r>
            <a:r>
              <a:rPr lang="en-US" b="1" dirty="0">
                <a:solidFill>
                  <a:schemeClr val="accent6"/>
                </a:solidFill>
              </a:rPr>
              <a:t>saves a layer of mapping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Multiprogramming v/s Multiprocessing v/s Multitasking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623" y="863444"/>
            <a:ext cx="11929641" cy="55905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1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5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79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29361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3870303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4897461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47685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4341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Multiprogramming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125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Multiprocessing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7379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Multitasking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" name="Picture 10" descr="Multi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" y="1473845"/>
            <a:ext cx="2377440" cy="1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02" y="1473845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027" r="1292"/>
          <a:stretch/>
        </p:blipFill>
        <p:spPr>
          <a:xfrm>
            <a:off x="6771040" y="1473845"/>
            <a:ext cx="2377440" cy="210755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02574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4093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Computer system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148093"/>
              </p:ext>
            </p:extLst>
          </p:nvPr>
        </p:nvGraphicFramePr>
        <p:xfrm>
          <a:off x="555320" y="871381"/>
          <a:ext cx="1104048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0"/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Multiprogramming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Multiprocessing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Multitasking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515610"/>
              </p:ext>
            </p:extLst>
          </p:nvPr>
        </p:nvGraphicFramePr>
        <p:xfrm>
          <a:off x="555320" y="1498426"/>
          <a:ext cx="11040480" cy="1920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0"/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concurrent residency of more than one program in the main memory 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multiprogramming.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availability of more than one processor per system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can execute several set of instructions in parallel is called as multiprocessing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execution of more than one task simultaneously 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multitasking.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994055"/>
              </p:ext>
            </p:extLst>
          </p:nvPr>
        </p:nvGraphicFramePr>
        <p:xfrm>
          <a:off x="555320" y="3415711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0"/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more than one</a:t>
                      </a:r>
                      <a:endParaRPr lang="en-GB" sz="2400" b="0" kern="1200" dirty="0" smtClean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 smtClean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78363"/>
              </p:ext>
            </p:extLst>
          </p:nvPr>
        </p:nvGraphicFramePr>
        <p:xfrm>
          <a:off x="555320" y="4235715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0"/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process is executed at a time.</a:t>
                      </a:r>
                      <a:endParaRPr lang="en-GB" sz="2400" b="0" kern="1200" dirty="0" smtClean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than one process can be executed at a time.</a:t>
                      </a:r>
                      <a:endParaRPr lang="en-GB" sz="2400" b="0" kern="1200" dirty="0" smtClean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by one job is being executed at a time.</a:t>
                      </a:r>
                      <a:endParaRPr lang="en-GB" sz="2400" b="0" kern="1200" dirty="0" smtClean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47114" y="5162841"/>
            <a:ext cx="8923488" cy="1371600"/>
          </a:xfrm>
          <a:prstGeom prst="roundRect">
            <a:avLst>
              <a:gd name="adj" fmla="val 773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6"/>
                </a:solidFill>
              </a:rPr>
              <a:t>Multitasking is a logical extension of multi programming</a:t>
            </a:r>
            <a:r>
              <a:rPr lang="en-US" sz="2000" dirty="0" smtClean="0">
                <a:solidFill>
                  <a:schemeClr val="tx1"/>
                </a:solidFill>
              </a:rPr>
              <a:t>. The major way in which multitasking differs from multi programming is that </a:t>
            </a:r>
            <a:r>
              <a:rPr lang="en-US" sz="2000" b="1" dirty="0" smtClean="0">
                <a:solidFill>
                  <a:schemeClr val="accent6"/>
                </a:solidFill>
              </a:rPr>
              <a:t>multi programming works solely on the concept of context switching whereas multitasking is based on time sharing alongside the concept of context switching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Time Sharing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8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Sharing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time sharing operating system </a:t>
            </a:r>
            <a:r>
              <a:rPr lang="en-US" b="1" dirty="0">
                <a:solidFill>
                  <a:schemeClr val="accent6"/>
                </a:solidFill>
              </a:rPr>
              <a:t>allows many users to share the computer resources simultaneously</a:t>
            </a:r>
            <a:r>
              <a:rPr lang="en-US" dirty="0"/>
              <a:t>. </a:t>
            </a:r>
          </a:p>
          <a:p>
            <a:r>
              <a:rPr lang="en-US" dirty="0"/>
              <a:t>In other words, time sharing refers to the </a:t>
            </a:r>
            <a:r>
              <a:rPr lang="en-US" b="1" dirty="0">
                <a:solidFill>
                  <a:schemeClr val="accent6"/>
                </a:solidFill>
              </a:rPr>
              <a:t>allocation of computer resources in time slots to several programs simultaneously</a:t>
            </a:r>
            <a:r>
              <a:rPr lang="en-US" dirty="0"/>
              <a:t>. </a:t>
            </a:r>
          </a:p>
          <a:p>
            <a:r>
              <a:rPr lang="en-US" dirty="0"/>
              <a:t>For example a </a:t>
            </a:r>
            <a:r>
              <a:rPr lang="en-US" b="1" dirty="0">
                <a:solidFill>
                  <a:schemeClr val="accent6"/>
                </a:solidFill>
              </a:rPr>
              <a:t>mainframe computer that has many users logged on to it</a:t>
            </a:r>
            <a:r>
              <a:rPr lang="en-US" dirty="0"/>
              <a:t>. </a:t>
            </a:r>
          </a:p>
          <a:p>
            <a:r>
              <a:rPr lang="en-US" dirty="0"/>
              <a:t>Each user uses the resources of the mainframe i.e. memory, CPU etc. </a:t>
            </a:r>
          </a:p>
        </p:txBody>
      </p:sp>
      <p:pic>
        <p:nvPicPr>
          <p:cNvPr id="5" name="Picture 4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134589" y="199911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1083625" y="1742869"/>
            <a:ext cx="34809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785662" y="1742871"/>
            <a:ext cx="35668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9785661" y="2913515"/>
            <a:ext cx="372238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flipH="1" flipV="1">
            <a:off x="11090553" y="2913515"/>
            <a:ext cx="335072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upload.wikimedia.org/wikipedia/commons/thumb/9/91/CpuTimeonSingleCpuMultiTaskingSystem.svg/450px-CpuTimeonSingleCpuMultiTaskingSyste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92" y="4331743"/>
            <a:ext cx="2606980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Parallel Processing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Parallel Processing Operating Systems are </a:t>
            </a:r>
            <a:r>
              <a:rPr lang="en-US" b="1" dirty="0">
                <a:solidFill>
                  <a:schemeClr val="accent6"/>
                </a:solidFill>
              </a:rPr>
              <a:t>designed to speed up the execution of programs by dividing the program into multiple fragments and processing these fragments simultaneously</a:t>
            </a:r>
            <a:r>
              <a:rPr lang="en-US" dirty="0"/>
              <a:t>. </a:t>
            </a:r>
          </a:p>
          <a:p>
            <a:r>
              <a:rPr lang="en-US" dirty="0"/>
              <a:t>Such systems are multiprocessor systems. </a:t>
            </a:r>
          </a:p>
          <a:p>
            <a:r>
              <a:rPr lang="en-US" dirty="0"/>
              <a:t>Parallel systems deal with the </a:t>
            </a:r>
            <a:r>
              <a:rPr lang="en-US" b="1" dirty="0">
                <a:solidFill>
                  <a:schemeClr val="accent6"/>
                </a:solidFill>
              </a:rPr>
              <a:t>simultaneous use of multiple computer resources that can include a single computer with multiple processors</a:t>
            </a:r>
            <a:r>
              <a:rPr lang="en-US" dirty="0"/>
              <a:t>.</a:t>
            </a:r>
          </a:p>
        </p:txBody>
      </p:sp>
      <p:pic>
        <p:nvPicPr>
          <p:cNvPr id="15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580" y="3119916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375580" y="863444"/>
            <a:ext cx="2539682" cy="2025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Multiprocessing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6" y="1380607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9666425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693587" y="3456811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8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Distributed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Distributed Operating System is a </a:t>
            </a:r>
            <a:r>
              <a:rPr lang="en-US" b="1" dirty="0">
                <a:solidFill>
                  <a:schemeClr val="accent6"/>
                </a:solidFill>
              </a:rPr>
              <a:t>model where distributed applications are running on multiple computers linked by communications</a:t>
            </a:r>
            <a:r>
              <a:rPr lang="en-US" dirty="0"/>
              <a:t>. </a:t>
            </a:r>
          </a:p>
          <a:p>
            <a:r>
              <a:rPr lang="en-US" dirty="0"/>
              <a:t>A distributed operating system is an </a:t>
            </a:r>
            <a:r>
              <a:rPr lang="en-US" b="1" dirty="0">
                <a:solidFill>
                  <a:schemeClr val="accent6"/>
                </a:solidFill>
              </a:rPr>
              <a:t>extension of the network operating system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6"/>
                </a:solidFill>
              </a:rPr>
              <a:t>supports higher levels of communication and integration of the machines on the network</a:t>
            </a:r>
            <a:r>
              <a:rPr lang="en-US" dirty="0"/>
              <a:t>.</a:t>
            </a:r>
          </a:p>
        </p:txBody>
      </p:sp>
      <p:pic>
        <p:nvPicPr>
          <p:cNvPr id="9" name="Picture 2" descr="http://www.padakuu.com/image/DistributedOperatingSyst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14" y="981221"/>
            <a:ext cx="3508375" cy="21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68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asked in </a:t>
            </a:r>
            <a:r>
              <a:rPr lang="en-US" dirty="0" smtClean="0"/>
              <a:t>GTU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Kernel? Differentiate between Monolithic Kernel and Micro Kernel.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different service/functions provided by operating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role of OS as a resource manager.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the features of Time sharing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operating system? Give the view of OS as a resource manager.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system call? Explain steps for system call execution.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different types of system call.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 out types of operating system and explain batch OS and time sharing OS in brief.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Database Management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(DBMS)</a:t>
            </a:r>
          </a:p>
          <a:p>
            <a:r>
              <a:rPr lang="en-US" dirty="0"/>
              <a:t>GTU # 3130703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 smtClean="0"/>
              <a:t>firoz.sherasiya@darshan.ac.in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 smtClean="0"/>
              <a:t>9879879861</a:t>
            </a:r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err="1" smtClean="0"/>
              <a:t>Firoz</a:t>
            </a:r>
            <a:r>
              <a:rPr lang="en-US" dirty="0" smtClean="0"/>
              <a:t> A </a:t>
            </a:r>
            <a:r>
              <a:rPr lang="en-US" dirty="0" err="1" smtClean="0"/>
              <a:t>Sherasiya</a:t>
            </a:r>
            <a:endParaRPr lang="en-US" dirty="0"/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5372</Words>
  <Application>Microsoft Office PowerPoint</Application>
  <PresentationFormat>Widescreen</PresentationFormat>
  <Paragraphs>710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Roboto Condensed Light</vt:lpstr>
      <vt:lpstr>Segoe UI Black</vt:lpstr>
      <vt:lpstr>Roboto Condensed</vt:lpstr>
      <vt:lpstr>Calibri</vt:lpstr>
      <vt:lpstr>Wingdings 2</vt:lpstr>
      <vt:lpstr>Wingdings</vt:lpstr>
      <vt:lpstr>Arial</vt:lpstr>
      <vt:lpstr>Wingdings 3</vt:lpstr>
      <vt:lpstr>Office Theme</vt:lpstr>
      <vt:lpstr>Unit-1  Introduction to Operating System</vt:lpstr>
      <vt:lpstr>PowerPoint Presentation</vt:lpstr>
      <vt:lpstr>Computer system overview </vt:lpstr>
      <vt:lpstr>Basic elements of computer</vt:lpstr>
      <vt:lpstr>Processor</vt:lpstr>
      <vt:lpstr>Memory</vt:lpstr>
      <vt:lpstr>I/O Module (Input/Output Module)</vt:lpstr>
      <vt:lpstr>System Bus</vt:lpstr>
      <vt:lpstr>Computer system architecture</vt:lpstr>
      <vt:lpstr>Computer system architecture</vt:lpstr>
      <vt:lpstr>Input unit</vt:lpstr>
      <vt:lpstr>Output unit</vt:lpstr>
      <vt:lpstr>Storage unit</vt:lpstr>
      <vt:lpstr>Primary storage (memory) vs Secondary storage (memory)</vt:lpstr>
      <vt:lpstr>CPU (Central Processing Unit)</vt:lpstr>
      <vt:lpstr>ALU (Arithmetic Logical Unit)</vt:lpstr>
      <vt:lpstr>CU (Control Unit)</vt:lpstr>
      <vt:lpstr>What is Operating System (OS)</vt:lpstr>
      <vt:lpstr>What is Operating System (OS)?</vt:lpstr>
      <vt:lpstr>Definition of Operating System (OS)</vt:lpstr>
      <vt:lpstr>Examples of Operating System (OS)</vt:lpstr>
      <vt:lpstr>Where OS lies? (Interaction of OS &amp; Hardware)</vt:lpstr>
      <vt:lpstr>Why and How switch occur?</vt:lpstr>
      <vt:lpstr>Roles of Operating System (OS)</vt:lpstr>
      <vt:lpstr>OS as Extended Machine</vt:lpstr>
      <vt:lpstr>OS as Extended Machine</vt:lpstr>
      <vt:lpstr>OS as Extended Machine</vt:lpstr>
      <vt:lpstr>OS as Extended Machine</vt:lpstr>
      <vt:lpstr>OS as Extended Machine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Objectives / Goals of Operating System (OS)</vt:lpstr>
      <vt:lpstr>Objectives / Goals of Operating System (OS)</vt:lpstr>
      <vt:lpstr>Generations of Operating Systems (OS)</vt:lpstr>
      <vt:lpstr>Generations / History of OS (First generation)</vt:lpstr>
      <vt:lpstr>Generations / History of OS (Second generation)</vt:lpstr>
      <vt:lpstr>Generations / History of OS (Third generation)</vt:lpstr>
      <vt:lpstr>Generations / History of OS (Forth generation)</vt:lpstr>
      <vt:lpstr>Operating Systems (OS) services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Types of Operating Systems (OS)</vt:lpstr>
      <vt:lpstr>Types of Operating Systems (OS)</vt:lpstr>
      <vt:lpstr>Mainframe Operating Systems services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System calls</vt:lpstr>
      <vt:lpstr>What is System calls?</vt:lpstr>
      <vt:lpstr>Types of system calls</vt:lpstr>
      <vt:lpstr>Types of system calls</vt:lpstr>
      <vt:lpstr>Types of system calls</vt:lpstr>
      <vt:lpstr>Example of system calls (Read system call)</vt:lpstr>
      <vt:lpstr>Steps involved in making a system call (Read system call)</vt:lpstr>
      <vt:lpstr>System calls</vt:lpstr>
      <vt:lpstr>System calls</vt:lpstr>
      <vt:lpstr>Operating Systems (OS) structure</vt:lpstr>
      <vt:lpstr>Operating Systems (OS) structure</vt:lpstr>
      <vt:lpstr>Monolithic systems</vt:lpstr>
      <vt:lpstr>Layered systems</vt:lpstr>
      <vt:lpstr>Microkernel</vt:lpstr>
      <vt:lpstr>Client-Server model</vt:lpstr>
      <vt:lpstr>Virtual machines</vt:lpstr>
      <vt:lpstr>VM/370</vt:lpstr>
      <vt:lpstr>VM/370</vt:lpstr>
      <vt:lpstr>Virtual Machines Rediscovered</vt:lpstr>
      <vt:lpstr>Virtual Machines Rediscovered</vt:lpstr>
      <vt:lpstr>Java Virtual Machine</vt:lpstr>
      <vt:lpstr>Exokernels</vt:lpstr>
      <vt:lpstr>Multiprogramming v/s Multiprocessing v/s Multitasking</vt:lpstr>
      <vt:lpstr>Multiprogramming v/s Multiprocessing v/s Multitasking</vt:lpstr>
      <vt:lpstr>Multiprogramming v/s Multiprocessing v/s Multitasking</vt:lpstr>
      <vt:lpstr>Time Sharing Operating System</vt:lpstr>
      <vt:lpstr>Time Sharing Operating System</vt:lpstr>
      <vt:lpstr>Parallel Processing Operating System</vt:lpstr>
      <vt:lpstr>Parallel Processing Operating System</vt:lpstr>
      <vt:lpstr>Distributed Operating System</vt:lpstr>
      <vt:lpstr>Distributed Operating System</vt:lpstr>
      <vt:lpstr>Questions asked in GTU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510</cp:revision>
  <cp:lastPrinted>2021-02-05T02:25:01Z</cp:lastPrinted>
  <dcterms:created xsi:type="dcterms:W3CDTF">2020-05-01T05:09:15Z</dcterms:created>
  <dcterms:modified xsi:type="dcterms:W3CDTF">2021-03-22T02:36:07Z</dcterms:modified>
</cp:coreProperties>
</file>